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1" r:id="rId5"/>
  </p:sldMasterIdLst>
  <p:notesMasterIdLst>
    <p:notesMasterId r:id="rId36"/>
  </p:notesMasterIdLst>
  <p:sldIdLst>
    <p:sldId id="256" r:id="rId6"/>
    <p:sldId id="394" r:id="rId7"/>
    <p:sldId id="415" r:id="rId8"/>
    <p:sldId id="416" r:id="rId9"/>
    <p:sldId id="417" r:id="rId10"/>
    <p:sldId id="418" r:id="rId11"/>
    <p:sldId id="412" r:id="rId12"/>
    <p:sldId id="396" r:id="rId13"/>
    <p:sldId id="419" r:id="rId14"/>
    <p:sldId id="435" r:id="rId15"/>
    <p:sldId id="420" r:id="rId16"/>
    <p:sldId id="421" r:id="rId17"/>
    <p:sldId id="422" r:id="rId18"/>
    <p:sldId id="423" r:id="rId19"/>
    <p:sldId id="437" r:id="rId20"/>
    <p:sldId id="424" r:id="rId21"/>
    <p:sldId id="425" r:id="rId22"/>
    <p:sldId id="426" r:id="rId23"/>
    <p:sldId id="427" r:id="rId24"/>
    <p:sldId id="414" r:id="rId25"/>
    <p:sldId id="411" r:id="rId26"/>
    <p:sldId id="438" r:id="rId27"/>
    <p:sldId id="439" r:id="rId28"/>
    <p:sldId id="429" r:id="rId29"/>
    <p:sldId id="430" r:id="rId30"/>
    <p:sldId id="431" r:id="rId31"/>
    <p:sldId id="428" r:id="rId32"/>
    <p:sldId id="432" r:id="rId33"/>
    <p:sldId id="433" r:id="rId34"/>
    <p:sldId id="434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8E59E-AFA0-4E40-A9F8-1D95CA8360E7}" v="9" dt="2026-07-26T19:05:00.7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D57BE-4493-47D1-ADBB-4E222268EB40}" type="datetimeFigureOut">
              <a:rPr lang="zh-CN" altLang="en-US" smtClean="0"/>
              <a:t>2026/7/26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51D89-756F-4FDD-8FF4-77F90B4B3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0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048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1F591-979E-F34A-1884-747671CF4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E9F0E7C-43E7-6E52-D01A-1F74965B7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5417915-D75A-EA21-BDCE-6626EE4E8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F41A1B-2735-12E1-D4A7-57EA10BD6C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3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E5440-04E5-1C6F-BFD3-3852CCB7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4926EFF-4EED-0753-A5D4-5BA9725677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4BB9647-4459-4A79-50DB-8FF32DB6D8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67DEE3-F24B-FDF5-BFD6-81F1D1A6C5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992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B72E9-F9CC-621E-26E7-5F62EEB3F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3068B7-5D96-E14E-1501-9B803BD8AC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23D10FF-B85E-5EE9-F18E-6896F7811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2433A2-5049-9C84-D010-DED8CCB7A0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028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0200" y="2128037"/>
            <a:ext cx="9321800" cy="1669088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0200" y="3797126"/>
            <a:ext cx="9131300" cy="862200"/>
          </a:xfrm>
        </p:spPr>
        <p:txBody>
          <a:bodyPr lIns="137160" tIns="91440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8037"/>
            <a:ext cx="2776845" cy="1660332"/>
          </a:xfrm>
          <a:prstGeom prst="rect">
            <a:avLst/>
          </a:prstGeom>
          <a:solidFill>
            <a:srgbClr val="FAC907"/>
          </a:solidFill>
        </p:spPr>
      </p:pic>
      <p:sp>
        <p:nvSpPr>
          <p:cNvPr id="7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870200" y="4999953"/>
            <a:ext cx="5098960" cy="1353599"/>
          </a:xfrm>
        </p:spPr>
        <p:txBody>
          <a:bodyPr anchor="b" anchorCtr="0">
            <a:normAutofit/>
          </a:bodyPr>
          <a:lstStyle>
            <a:lvl1pPr marL="9144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</a:defRPr>
            </a:lvl1pPr>
            <a:lvl5pPr>
              <a:spcBef>
                <a:spcPts val="0"/>
              </a:spcBef>
              <a:defRPr/>
            </a:lvl5pPr>
          </a:lstStyle>
          <a:p>
            <a:r>
              <a:rPr lang="en-US" sz="12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Click to add presenter name, title, department, date, etc.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BEB4E6B-3E25-5FC4-CFAF-6B3651379005}"/>
              </a:ext>
            </a:extLst>
          </p:cNvPr>
          <p:cNvGrpSpPr/>
          <p:nvPr userDrawn="1"/>
        </p:nvGrpSpPr>
        <p:grpSpPr>
          <a:xfrm>
            <a:off x="10687792" y="-1"/>
            <a:ext cx="1315357" cy="1548925"/>
            <a:chOff x="10824853" y="0"/>
            <a:chExt cx="988291" cy="116378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E201AAB-47C3-1FFB-440E-87D33857DE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824853" y="0"/>
              <a:ext cx="988291" cy="1163782"/>
            </a:xfrm>
            <a:prstGeom prst="rect">
              <a:avLst/>
            </a:prstGeom>
            <a:solidFill>
              <a:srgbClr val="FFFFFF"/>
            </a:solidFill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C8EF099-0667-D442-8E69-F46C153F57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901474" y="343842"/>
              <a:ext cx="835049" cy="523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5621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5"/>
            <a:ext cx="1154152" cy="370814"/>
          </a:xfrm>
          <a:prstGeom prst="rect">
            <a:avLst/>
          </a:prstGeom>
          <a:noFill/>
        </p:spPr>
        <p:txBody>
          <a:bodyPr rIns="274320"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680320" y="6487183"/>
            <a:ext cx="10357529" cy="370816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0321" y="1591200"/>
            <a:ext cx="11394079" cy="48959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组合 57">
            <a:extLst>
              <a:ext uri="{FF2B5EF4-FFF2-40B4-BE49-F238E27FC236}">
                <a16:creationId xmlns:a16="http://schemas.microsoft.com/office/drawing/2014/main" id="{2E2A8C1E-F3C7-A8B2-6B2A-09119CA0E3F7}"/>
              </a:ext>
            </a:extLst>
          </p:cNvPr>
          <p:cNvGrpSpPr/>
          <p:nvPr userDrawn="1"/>
        </p:nvGrpSpPr>
        <p:grpSpPr>
          <a:xfrm>
            <a:off x="700198" y="1034230"/>
            <a:ext cx="11491802" cy="161429"/>
            <a:chOff x="0" y="532828"/>
            <a:chExt cx="759125" cy="568897"/>
          </a:xfrm>
          <a:solidFill>
            <a:srgbClr val="FAC907"/>
          </a:solidFill>
        </p:grpSpPr>
        <p:sp>
          <p:nvSpPr>
            <p:cNvPr id="4" name="矩形 58">
              <a:extLst>
                <a:ext uri="{FF2B5EF4-FFF2-40B4-BE49-F238E27FC236}">
                  <a16:creationId xmlns:a16="http://schemas.microsoft.com/office/drawing/2014/main" id="{0DAE739B-C275-93A7-A373-22041632BC0B}"/>
                </a:ext>
              </a:extLst>
            </p:cNvPr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9">
              <a:extLst>
                <a:ext uri="{FF2B5EF4-FFF2-40B4-BE49-F238E27FC236}">
                  <a16:creationId xmlns:a16="http://schemas.microsoft.com/office/drawing/2014/main" id="{12B4B9AE-C0B2-7803-A996-CB094E56BFD4}"/>
                </a:ext>
              </a:extLst>
            </p:cNvPr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60">
              <a:extLst>
                <a:ext uri="{FF2B5EF4-FFF2-40B4-BE49-F238E27FC236}">
                  <a16:creationId xmlns:a16="http://schemas.microsoft.com/office/drawing/2014/main" id="{1C02DA51-0DB6-4D35-9136-013A3A693441}"/>
                </a:ext>
              </a:extLst>
            </p:cNvPr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61">
              <a:extLst>
                <a:ext uri="{FF2B5EF4-FFF2-40B4-BE49-F238E27FC236}">
                  <a16:creationId xmlns:a16="http://schemas.microsoft.com/office/drawing/2014/main" id="{AF8111F6-3E57-5DF7-9A29-11953077FC2E}"/>
                </a:ext>
              </a:extLst>
            </p:cNvPr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object 15">
            <a:extLst>
              <a:ext uri="{FF2B5EF4-FFF2-40B4-BE49-F238E27FC236}">
                <a16:creationId xmlns:a16="http://schemas.microsoft.com/office/drawing/2014/main" id="{B658255A-2404-BFA3-C6A9-8AF942901FA4}"/>
              </a:ext>
            </a:extLst>
          </p:cNvPr>
          <p:cNvGrpSpPr/>
          <p:nvPr userDrawn="1"/>
        </p:nvGrpSpPr>
        <p:grpSpPr>
          <a:xfrm>
            <a:off x="9727611" y="425301"/>
            <a:ext cx="2620476" cy="602188"/>
            <a:chOff x="2535517" y="1038696"/>
            <a:chExt cx="5346065" cy="1509395"/>
          </a:xfrm>
        </p:grpSpPr>
        <p:pic>
          <p:nvPicPr>
            <p:cNvPr id="14" name="object 16">
              <a:extLst>
                <a:ext uri="{FF2B5EF4-FFF2-40B4-BE49-F238E27FC236}">
                  <a16:creationId xmlns:a16="http://schemas.microsoft.com/office/drawing/2014/main" id="{1273CF21-DABB-8F12-3E6C-8C10B88B73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35517" y="1038696"/>
              <a:ext cx="5345690" cy="1508995"/>
            </a:xfrm>
            <a:prstGeom prst="rect">
              <a:avLst/>
            </a:prstGeom>
          </p:spPr>
        </p:pic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CA78D3D6-AFE1-550C-6BAC-5BE4A43A4CD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75364" y="1061896"/>
              <a:ext cx="5231379" cy="1394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643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1591200"/>
            <a:ext cx="5577840" cy="489598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96560" y="1591200"/>
            <a:ext cx="5577840" cy="489598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4" name="Footer Placeholder 13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3741659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121992"/>
            <a:ext cx="11394081" cy="10809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0" y="1591201"/>
            <a:ext cx="5577840" cy="460799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2052000"/>
            <a:ext cx="5577838" cy="443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6284" y="1590141"/>
            <a:ext cx="5577840" cy="460799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6284" y="2050940"/>
            <a:ext cx="5577840" cy="4435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6" name="Footer Placeholder 15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70816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216140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2" cy="370816"/>
          </a:xfrm>
          <a:prstGeom prst="rect">
            <a:avLst/>
          </a:prstGeom>
        </p:spPr>
        <p:txBody>
          <a:bodyPr rIns="274320"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3416736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12180481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121460"/>
            <a:ext cx="11379677" cy="1080940"/>
          </a:xfrm>
        </p:spPr>
        <p:txBody>
          <a:bodyPr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1580873"/>
            <a:ext cx="7722079" cy="49063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8402400" y="1580872"/>
            <a:ext cx="3789600" cy="3657600"/>
          </a:xfrm>
          <a:solidFill>
            <a:srgbClr val="FAC907"/>
          </a:solidFill>
        </p:spPr>
        <p:txBody>
          <a:bodyPr lIns="91440" tIns="45720" rIns="182880" anchor="t" anchorCtr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4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1948888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 Callou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5" y="121462"/>
            <a:ext cx="11379675" cy="1080938"/>
          </a:xfrm>
        </p:spPr>
        <p:txBody>
          <a:bodyPr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0" y="1580872"/>
            <a:ext cx="7722079" cy="4906312"/>
          </a:xfrm>
          <a:noFill/>
          <a:ln>
            <a:noFill/>
          </a:ln>
          <a:effectLst/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398" y="1580872"/>
            <a:ext cx="3789601" cy="3657600"/>
          </a:xfrm>
          <a:solidFill>
            <a:srgbClr val="FAC907"/>
          </a:solidFill>
        </p:spPr>
        <p:txBody>
          <a:bodyPr lIns="91440" tIns="91440" rIns="182880" anchor="t" anchorCtr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4" name="Footer Placeholder 13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231820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0320" y="121462"/>
            <a:ext cx="11394080" cy="10809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5" y="1591201"/>
            <a:ext cx="3657600" cy="460800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Source Sans Pro Semibold" charset="0"/>
                <a:ea typeface="Source Sans Pro Semibold" charset="0"/>
                <a:cs typeface="Source Sans Pro Semibold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1" y="2052001"/>
            <a:ext cx="3638223" cy="443518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7432" y="1591200"/>
            <a:ext cx="3657600" cy="460801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Source Sans Pro Semibold" charset="0"/>
                <a:ea typeface="Source Sans Pro Semibold" charset="0"/>
                <a:cs typeface="Source Sans Pro Semibold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7432" y="2052001"/>
            <a:ext cx="3657600" cy="443518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233920" y="1591200"/>
            <a:ext cx="3749040" cy="460801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Source Sans Pro Semibold" charset="0"/>
                <a:ea typeface="Source Sans Pro Semibold" charset="0"/>
                <a:cs typeface="Source Sans Pro Semibold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233920" y="2052001"/>
            <a:ext cx="3749040" cy="443518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2373270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112203"/>
            <a:ext cx="11379678" cy="10809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1561018"/>
            <a:ext cx="3659651" cy="3658982"/>
          </a:xfrm>
          <a:prstGeom prst="roundRect">
            <a:avLst>
              <a:gd name="adj" fmla="val 0"/>
            </a:avLst>
          </a:prstGeom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5219999"/>
            <a:ext cx="3657600" cy="126718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1361" y="1565058"/>
            <a:ext cx="3657600" cy="3654942"/>
          </a:xfrm>
          <a:prstGeom prst="roundRect">
            <a:avLst>
              <a:gd name="adj" fmla="val 0"/>
            </a:avLst>
          </a:prstGeom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41361" y="5219999"/>
            <a:ext cx="3657600" cy="127169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402400" y="1568186"/>
            <a:ext cx="3657600" cy="3651813"/>
          </a:xfrm>
          <a:prstGeom prst="roundRect">
            <a:avLst>
              <a:gd name="adj" fmla="val 0"/>
            </a:avLst>
          </a:prstGeom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402400" y="5219999"/>
            <a:ext cx="3657600" cy="126718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4192631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FBD69374-1FB4-4848-A019-9E11EEF58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5067" y="5656824"/>
            <a:ext cx="9436624" cy="836612"/>
          </a:xfr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Slide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63C0EB-9264-485A-AA28-237546A48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474970"/>
            <a:ext cx="2270123" cy="1114424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F8F28F74-2A1B-4474-C1FB-3B67CC844A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43648" y="5474970"/>
            <a:ext cx="1048352" cy="111442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108449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4E896-A1DA-4736-90DD-473DC23DE6C0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37F2-DB5B-4C6F-ABDC-5312E4C04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3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46400" y="6492874"/>
            <a:ext cx="945600" cy="365126"/>
          </a:xfrm>
          <a:prstGeom prst="rect">
            <a:avLst/>
          </a:prstGeom>
          <a:noFill/>
        </p:spPr>
        <p:txBody>
          <a:bodyPr rIns="274320" anchor="ctr" anchorCtr="0"/>
          <a:lstStyle>
            <a:lvl1pPr algn="r">
              <a:defRPr sz="10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0" y="121462"/>
            <a:ext cx="11394080" cy="108093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2"/>
            <a:ext cx="9613861" cy="4156001"/>
          </a:xfrm>
          <a:prstGeom prst="rect">
            <a:avLst/>
          </a:prstGeom>
        </p:spPr>
        <p:txBody>
          <a:bodyPr vert="horz" lIns="4572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680320" y="6492874"/>
            <a:ext cx="10566080" cy="365126"/>
          </a:xfrm>
          <a:prstGeom prst="rect">
            <a:avLst/>
          </a:prstGeom>
          <a:noFill/>
        </p:spPr>
        <p:txBody>
          <a:bodyPr vert="horz" lIns="0" tIns="45720" rIns="91440" bIns="45720" rtlCol="0" anchor="ctr" anchorCtr="0"/>
          <a:lstStyle>
            <a:lvl1pPr algn="l">
              <a:defRPr sz="10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3650731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1pPr>
    </p:titleStyle>
    <p:bodyStyle>
      <a:lvl1pPr marL="228600" indent="-13716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1pPr>
      <a:lvl2pPr marL="6858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2pPr>
      <a:lvl3pPr marL="11430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3pPr>
      <a:lvl4pPr marL="16002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4pPr>
      <a:lvl5pPr marL="20574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0200" y="2128037"/>
            <a:ext cx="9321800" cy="1669088"/>
          </a:xfrm>
        </p:spPr>
        <p:txBody>
          <a:bodyPr/>
          <a:lstStyle/>
          <a:p>
            <a:r>
              <a:rPr lang="en-US" sz="4600"/>
              <a:t>Prompt Engineering for Beginners</a:t>
            </a:r>
            <a:endParaRPr sz="46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92046" y="3970318"/>
            <a:ext cx="9131300" cy="862200"/>
          </a:xfrm>
        </p:spPr>
        <p:txBody>
          <a:bodyPr>
            <a:noAutofit/>
          </a:bodyPr>
          <a:lstStyle/>
          <a:p>
            <a:r>
              <a:rPr lang="en-US" sz="2500" b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Lecture II:  Introduction to Prompt Engineering</a:t>
            </a:r>
          </a:p>
          <a:p>
            <a:endParaRPr lang="en-US" sz="2500">
              <a:latin typeface="Times New Roman" panose="02020603050405020304" pitchFamily="18" charset="0"/>
              <a:ea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Dr. Ying (Gina) Tang, Ryan Hare, and </a:t>
            </a:r>
            <a:r>
              <a:rPr lang="en-US" altLang="zh-CN" sz="2500" i="1" err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Yanlai</a:t>
            </a: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 Wu</a:t>
            </a:r>
          </a:p>
          <a:p>
            <a:pPr>
              <a:lnSpc>
                <a:spcPct val="80000"/>
              </a:lnSpc>
            </a:pP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Department of Electrical and Computer Engineering</a:t>
            </a:r>
          </a:p>
          <a:p>
            <a:pPr>
              <a:lnSpc>
                <a:spcPct val="80000"/>
              </a:lnSpc>
            </a:pP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Rowan University</a:t>
            </a:r>
          </a:p>
          <a:p>
            <a:endParaRPr sz="1200">
              <a:latin typeface="Times New Roman" panose="02020603050405020304" pitchFamily="18" charset="0"/>
              <a:ea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object 15">
            <a:extLst>
              <a:ext uri="{FF2B5EF4-FFF2-40B4-BE49-F238E27FC236}">
                <a16:creationId xmlns:a16="http://schemas.microsoft.com/office/drawing/2014/main" id="{96B22588-1075-DF6B-50AC-182E395801B5}"/>
              </a:ext>
            </a:extLst>
          </p:cNvPr>
          <p:cNvGrpSpPr/>
          <p:nvPr/>
        </p:nvGrpSpPr>
        <p:grpSpPr>
          <a:xfrm>
            <a:off x="0" y="6255812"/>
            <a:ext cx="2620476" cy="602188"/>
            <a:chOff x="2535517" y="1038696"/>
            <a:chExt cx="5346065" cy="1509395"/>
          </a:xfrm>
        </p:grpSpPr>
        <p:pic>
          <p:nvPicPr>
            <p:cNvPr id="5" name="object 16">
              <a:extLst>
                <a:ext uri="{FF2B5EF4-FFF2-40B4-BE49-F238E27FC236}">
                  <a16:creationId xmlns:a16="http://schemas.microsoft.com/office/drawing/2014/main" id="{53E9F261-C1DE-5F5D-3C4E-AC169D819486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35517" y="1038696"/>
              <a:ext cx="5345690" cy="1508995"/>
            </a:xfrm>
            <a:prstGeom prst="rect">
              <a:avLst/>
            </a:prstGeom>
          </p:spPr>
        </p:pic>
        <p:pic>
          <p:nvPicPr>
            <p:cNvPr id="6" name="object 17">
              <a:extLst>
                <a:ext uri="{FF2B5EF4-FFF2-40B4-BE49-F238E27FC236}">
                  <a16:creationId xmlns:a16="http://schemas.microsoft.com/office/drawing/2014/main" id="{C5F8625D-85E2-3D21-921A-FB80104B036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75364" y="1061896"/>
              <a:ext cx="5231379" cy="13946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8F855-A032-7544-8369-F8D2A98B0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042F3C9-E91F-1AAC-B39B-768DB20A0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dirty="0"/>
              <a:t>Format &amp; Structure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47FF556-64FF-F8DE-E9B1-A4035EDB8687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 dirty="0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When dealing with agents, format is important.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1DCE02D4-2564-0754-91BF-648165A33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The “shape” of the output matters. </a:t>
            </a: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A table, JSON, “under 50 words”, a checklist.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84025C-FBB6-FE71-4C29-A0744B2622F3}"/>
              </a:ext>
            </a:extLst>
          </p:cNvPr>
          <p:cNvSpPr txBox="1"/>
          <p:nvPr/>
        </p:nvSpPr>
        <p:spPr>
          <a:xfrm>
            <a:off x="6238795" y="3531817"/>
            <a:ext cx="51054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Good Prompt: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sz="2000" i="1" dirty="0">
                <a:solidFill>
                  <a:srgbClr val="002060"/>
                </a:solidFill>
              </a:rPr>
              <a:t>Explain the water cycle as 4 short bullets, each under 15 words.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30205A-631E-9CFA-352D-B168FBA30E52}"/>
              </a:ext>
            </a:extLst>
          </p:cNvPr>
          <p:cNvSpPr txBox="1"/>
          <p:nvPr/>
        </p:nvSpPr>
        <p:spPr>
          <a:xfrm>
            <a:off x="761920" y="3538917"/>
            <a:ext cx="5105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Bad Prompt: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sz="2000" i="1" dirty="0">
                <a:solidFill>
                  <a:srgbClr val="002060"/>
                </a:solidFill>
              </a:rPr>
              <a:t>Explain the water cycle.</a:t>
            </a:r>
          </a:p>
        </p:txBody>
      </p:sp>
    </p:spTree>
    <p:extLst>
      <p:ext uri="{BB962C8B-B14F-4D97-AF65-F5344CB8AC3E}">
        <p14:creationId xmlns:p14="http://schemas.microsoft.com/office/powerpoint/2010/main" val="647923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265D2DF-2972-797B-2ABC-409B04341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932E1A5-B0C0-F030-843F-6AF67F44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Try it!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44DEE3-A497-EF89-9F7B-3D36C8C60DF0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860068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Think of a question for an LLM to answer.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6124B387-FB94-A8B0-A562-A8EDB6893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Vague instructions will give vague answers.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Try writing a confusing instruction and see what output you get.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6EF584-B9E6-61BF-67C9-CEE70D275DFC}"/>
              </a:ext>
            </a:extLst>
          </p:cNvPr>
          <p:cNvSpPr txBox="1"/>
          <p:nvPr/>
        </p:nvSpPr>
        <p:spPr>
          <a:xfrm>
            <a:off x="761919" y="3332031"/>
            <a:ext cx="98775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Examples: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BAD: Find me a hotel.</a:t>
            </a:r>
          </a:p>
          <a:p>
            <a:pPr marL="342900" indent="-342900">
              <a:buFontTx/>
              <a:buChar char="-"/>
            </a:pP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BAD: What is the smallest hotel in New York.</a:t>
            </a:r>
          </a:p>
          <a:p>
            <a:pPr marL="342900" indent="-342900">
              <a:buFontTx/>
              <a:buChar char="-"/>
            </a:pP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GOOD: List three hotel chains that can be found in New York City. Output as three bullets.</a:t>
            </a:r>
          </a:p>
        </p:txBody>
      </p:sp>
    </p:spTree>
    <p:extLst>
      <p:ext uri="{BB962C8B-B14F-4D97-AF65-F5344CB8AC3E}">
        <p14:creationId xmlns:p14="http://schemas.microsoft.com/office/powerpoint/2010/main" val="110327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8FE8C-CAB6-E406-BFE4-757D75423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FD7D678-D8E4-7B6C-8B20-AC44DADE0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Role-Playing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FAD4467-CCAF-00AA-BF7A-E94F539AE166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Give the AI a persona.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E3568F8F-5344-92DC-76C5-11D68C542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This can change tone and style, but will NOT change knowledge.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Be direct.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Be specific.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F45DBC-688E-DD1C-A404-94A442CBB754}"/>
              </a:ext>
            </a:extLst>
          </p:cNvPr>
          <p:cNvSpPr txBox="1"/>
          <p:nvPr/>
        </p:nvSpPr>
        <p:spPr>
          <a:xfrm>
            <a:off x="6238795" y="4167100"/>
            <a:ext cx="51054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Good Prompt: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You are a friendly and enthusiastic science communicator. Explain photosynthesis to a group of middle school students in a fun 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A6A5CA-47C3-CB0B-8499-76E4D20D8C93}"/>
              </a:ext>
            </a:extLst>
          </p:cNvPr>
          <p:cNvSpPr txBox="1"/>
          <p:nvPr/>
        </p:nvSpPr>
        <p:spPr>
          <a:xfrm>
            <a:off x="761920" y="4198100"/>
            <a:ext cx="5105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Bad Prompt: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Explain photosynthesis.</a:t>
            </a:r>
          </a:p>
        </p:txBody>
      </p:sp>
    </p:spTree>
    <p:extLst>
      <p:ext uri="{BB962C8B-B14F-4D97-AF65-F5344CB8AC3E}">
        <p14:creationId xmlns:p14="http://schemas.microsoft.com/office/powerpoint/2010/main" val="2123255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3BB9527-288E-05E6-4E15-15901EBF8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92634F2-E114-CE2A-738B-B55C2966D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Try it!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F4B8765-F297-909B-987A-6675A3ACB752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860068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Roles need to be clear and to fit the goal.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EDEFBE43-1148-9C2D-656D-E7988A5D0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Try giving the</a:t>
            </a: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 LLM more than one role.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Try telling the AI to act as something silly.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857575-61F5-79F5-AD5D-3F8D883B7030}"/>
              </a:ext>
            </a:extLst>
          </p:cNvPr>
          <p:cNvSpPr txBox="1"/>
          <p:nvPr/>
        </p:nvSpPr>
        <p:spPr>
          <a:xfrm>
            <a:off x="761919" y="3332031"/>
            <a:ext cx="83249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Examples: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BAD: You should talk like a pirate and an astronaut.</a:t>
            </a:r>
          </a:p>
          <a:p>
            <a:pPr marL="342900" indent="-342900">
              <a:buFontTx/>
              <a:buChar char="-"/>
            </a:pP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BAD: Only answer in chicken noises.</a:t>
            </a:r>
          </a:p>
          <a:p>
            <a:pPr marL="342900" indent="-342900">
              <a:buFontTx/>
              <a:buChar char="-"/>
            </a:pPr>
            <a:endParaRPr lang="en-US" sz="2400" i="1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GOOD: Act like you are a 5</a:t>
            </a:r>
            <a:r>
              <a:rPr lang="en-US" sz="2400" i="1" baseline="30000" dirty="0">
                <a:solidFill>
                  <a:srgbClr val="002060"/>
                </a:solidFill>
              </a:rPr>
              <a:t>th</a:t>
            </a:r>
            <a:r>
              <a:rPr lang="en-US" sz="2400" i="1" dirty="0">
                <a:solidFill>
                  <a:srgbClr val="002060"/>
                </a:solidFill>
              </a:rPr>
              <a:t> grade math teacher and explain…</a:t>
            </a:r>
          </a:p>
        </p:txBody>
      </p:sp>
    </p:spTree>
    <p:extLst>
      <p:ext uri="{BB962C8B-B14F-4D97-AF65-F5344CB8AC3E}">
        <p14:creationId xmlns:p14="http://schemas.microsoft.com/office/powerpoint/2010/main" val="192120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9DF20-6715-62F9-BCF2-7C441C864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05D521F-C771-6FFE-0D7A-1BBA12483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dirty="0"/>
              <a:t>Example-Based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4ED83B-60E1-F63F-5C89-582BE26BB460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Also called few-shot, multi-shot, or one-shot.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BEC32949-7553-F6B2-A3D2-955C23626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Takes advantage of the AI’s ability to follow patterns.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Give your task, then give examples of how to do it.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More examples = Better responses</a:t>
            </a: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BB4455-3133-3083-1647-EDB728A4020C}"/>
              </a:ext>
            </a:extLst>
          </p:cNvPr>
          <p:cNvSpPr txBox="1"/>
          <p:nvPr/>
        </p:nvSpPr>
        <p:spPr>
          <a:xfrm>
            <a:off x="6238795" y="3531817"/>
            <a:ext cx="51054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Good Prompt: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Make boring movie titles more exciting. Follow the pattern.</a:t>
            </a:r>
          </a:p>
          <a:p>
            <a:endParaRPr lang="en-US" sz="2000" i="1">
              <a:solidFill>
                <a:srgbClr val="002060"/>
              </a:solidFill>
            </a:endParaRPr>
          </a:p>
          <a:p>
            <a:r>
              <a:rPr lang="en-US" sz="2000" b="1" i="1">
                <a:solidFill>
                  <a:srgbClr val="002060"/>
                </a:solidFill>
              </a:rPr>
              <a:t>Boring: </a:t>
            </a:r>
            <a:r>
              <a:rPr lang="en-US" sz="2000" i="1">
                <a:solidFill>
                  <a:srgbClr val="002060"/>
                </a:solidFill>
              </a:rPr>
              <a:t>The Cat</a:t>
            </a:r>
          </a:p>
          <a:p>
            <a:r>
              <a:rPr lang="en-US" sz="2000" b="1" i="1">
                <a:solidFill>
                  <a:srgbClr val="002060"/>
                </a:solidFill>
              </a:rPr>
              <a:t>Exciting: </a:t>
            </a:r>
            <a:r>
              <a:rPr lang="en-US" sz="2000" i="1">
                <a:solidFill>
                  <a:srgbClr val="002060"/>
                </a:solidFill>
              </a:rPr>
              <a:t>Shadow Paws</a:t>
            </a:r>
          </a:p>
          <a:p>
            <a:r>
              <a:rPr lang="en-US" sz="2000" b="1" i="1">
                <a:solidFill>
                  <a:srgbClr val="002060"/>
                </a:solidFill>
              </a:rPr>
              <a:t>Boring: </a:t>
            </a:r>
            <a:r>
              <a:rPr lang="en-US" sz="2000" i="1">
                <a:solidFill>
                  <a:srgbClr val="002060"/>
                </a:solidFill>
              </a:rPr>
              <a:t>The Blue Car Movie</a:t>
            </a:r>
          </a:p>
          <a:p>
            <a:r>
              <a:rPr lang="en-US" sz="2000" b="1" i="1">
                <a:solidFill>
                  <a:srgbClr val="002060"/>
                </a:solidFill>
              </a:rPr>
              <a:t>Exciting: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3053C4-A0F1-48F4-A31A-35DBA71EBB55}"/>
              </a:ext>
            </a:extLst>
          </p:cNvPr>
          <p:cNvSpPr txBox="1"/>
          <p:nvPr/>
        </p:nvSpPr>
        <p:spPr>
          <a:xfrm>
            <a:off x="761920" y="3538917"/>
            <a:ext cx="5105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Bad Prompt: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Make this movie title more exciting: </a:t>
            </a:r>
          </a:p>
          <a:p>
            <a:endParaRPr lang="en-US" sz="2000" i="1">
              <a:solidFill>
                <a:srgbClr val="002060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The Blue Car Movie</a:t>
            </a:r>
          </a:p>
        </p:txBody>
      </p:sp>
    </p:spTree>
    <p:extLst>
      <p:ext uri="{BB962C8B-B14F-4D97-AF65-F5344CB8AC3E}">
        <p14:creationId xmlns:p14="http://schemas.microsoft.com/office/powerpoint/2010/main" val="1404631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5D1A988-7E39-F79B-4417-AA616D344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5963488-921B-2FE5-1CBB-C03D3DD04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dirty="0"/>
              <a:t>Separating the Examples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A73C18-9B6F-0FF1-C435-344DBB01DD26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For many LLMs, it helps to separate the examples.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7480C67F-9051-165F-04BA-D2D64111C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Clearly split the </a:t>
            </a:r>
            <a:r>
              <a:rPr kumimoji="0" lang="en-US" altLang="zh-CN" sz="240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task</a:t>
            </a:r>
            <a:r>
              <a:rPr kumimoji="0" lang="en-US" altLang="zh-CN" sz="24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 and the </a:t>
            </a:r>
            <a:r>
              <a:rPr kumimoji="0" lang="en-US" altLang="zh-CN" sz="240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material</a:t>
            </a:r>
            <a:r>
              <a:rPr kumimoji="0" lang="en-US" altLang="zh-CN" sz="24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Helps the agent know what is an </a:t>
            </a:r>
            <a:r>
              <a:rPr kumimoji="0" lang="en-US" altLang="zh-CN" sz="240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example</a:t>
            </a:r>
            <a:r>
              <a:rPr kumimoji="0" lang="en-US" altLang="zh-CN" sz="2400" b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 and what is an </a:t>
            </a:r>
            <a:r>
              <a:rPr lang="en-US" altLang="zh-CN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instruction</a:t>
            </a: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.</a:t>
            </a:r>
            <a:endParaRPr kumimoji="0" lang="en-US" altLang="zh-CN" sz="2400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endParaRPr kumimoji="0" lang="en-US" altLang="zh-CN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i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Common </a:t>
            </a: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separators include…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“““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Triple quotes ”””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### Triple hash signs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&lt;article&gt; Article tags &lt;/article&gt;</a:t>
            </a:r>
          </a:p>
        </p:txBody>
      </p:sp>
    </p:spTree>
    <p:extLst>
      <p:ext uri="{BB962C8B-B14F-4D97-AF65-F5344CB8AC3E}">
        <p14:creationId xmlns:p14="http://schemas.microsoft.com/office/powerpoint/2010/main" val="99903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33167-BE14-A25E-B4A9-5ACFA641D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8A2B1BF-256C-05F0-5FFF-72AE59E5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Try it!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05680A-289B-464C-5B0B-3CD7EDEDD69F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Your examples must make sense.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43880032-DA16-77F1-3361-93C6EC28F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Don’t give the AI a nonsensical pattern.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Make sure your examples fit your task.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8EEA7D-4823-B8CD-8BA4-E6F244447E25}"/>
              </a:ext>
            </a:extLst>
          </p:cNvPr>
          <p:cNvSpPr txBox="1"/>
          <p:nvPr/>
        </p:nvSpPr>
        <p:spPr>
          <a:xfrm>
            <a:off x="752395" y="3196987"/>
            <a:ext cx="50673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Examples: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BAD: Follow the pattern, say a sound.</a:t>
            </a:r>
            <a:br>
              <a:rPr lang="en-US" sz="2400" i="1" dirty="0">
                <a:solidFill>
                  <a:srgbClr val="002060"/>
                </a:solidFill>
              </a:rPr>
            </a:br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Animal: Cow, Sound: Oink</a:t>
            </a:r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Animal: Bird, Sound: Bark</a:t>
            </a:r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Animal: Cat, Sound: Neigh</a:t>
            </a:r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Animal: Horse, Sound: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86E96C-D305-E7E9-DE83-623FAD5F3248}"/>
              </a:ext>
            </a:extLst>
          </p:cNvPr>
          <p:cNvSpPr txBox="1"/>
          <p:nvPr/>
        </p:nvSpPr>
        <p:spPr>
          <a:xfrm>
            <a:off x="6096000" y="3196987"/>
            <a:ext cx="56511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i="1" dirty="0">
                <a:solidFill>
                  <a:srgbClr val="002060"/>
                </a:solidFill>
              </a:rPr>
              <a:t>GOOD:</a:t>
            </a:r>
          </a:p>
          <a:p>
            <a:r>
              <a:rPr lang="en-US" sz="2400" i="1" dirty="0">
                <a:solidFill>
                  <a:srgbClr val="002060"/>
                </a:solidFill>
              </a:rPr>
              <a:t>“““Red: Three</a:t>
            </a:r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     Green: Five</a:t>
            </a:r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     Purple: Six”””</a:t>
            </a:r>
          </a:p>
          <a:p>
            <a:endParaRPr lang="en-US" sz="2400" i="1" dirty="0">
              <a:solidFill>
                <a:srgbClr val="002060"/>
              </a:solidFill>
            </a:endParaRPr>
          </a:p>
          <a:p>
            <a:r>
              <a:rPr lang="en-US" sz="2400" i="1" dirty="0">
                <a:solidFill>
                  <a:srgbClr val="002060"/>
                </a:solidFill>
              </a:rPr>
              <a:t>Follow the pattern above. Give the number of letters in each word.</a:t>
            </a:r>
          </a:p>
          <a:p>
            <a:br>
              <a:rPr lang="en-US" sz="2400" i="1" dirty="0">
                <a:solidFill>
                  <a:srgbClr val="002060"/>
                </a:solidFill>
              </a:rPr>
            </a:br>
            <a:r>
              <a:rPr lang="en-US" sz="2400" i="1" dirty="0">
                <a:solidFill>
                  <a:srgbClr val="002060"/>
                </a:solidFill>
              </a:rPr>
              <a:t>Orange:</a:t>
            </a:r>
          </a:p>
        </p:txBody>
      </p:sp>
    </p:spTree>
    <p:extLst>
      <p:ext uri="{BB962C8B-B14F-4D97-AF65-F5344CB8AC3E}">
        <p14:creationId xmlns:p14="http://schemas.microsoft.com/office/powerpoint/2010/main" val="1953144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9A2CA-A858-ABB1-B886-B88D41D7C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96395CF-DE24-2AE7-7A92-1F0AC2D1C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dirty="0"/>
              <a:t>Reasoning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63FF3B-A1A5-AF0B-332C-7845FF5EE983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Asking the LLM to explain the reasoning.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705355B5-16B2-2218-C085-60387C674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ChatGPT, other state-of-the-art LLMs will do this automatically, sometimes in the background.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On small, free-tier, or non-reasoning models, suggesting chain-of-thought can lead to more logical or accurate answers.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“Explain your reasoning step-by-step.”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“Generate a five-step thought process.”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endParaRPr lang="en-US" altLang="zh-CN" b="0" dirty="0">
              <a:solidFill>
                <a:srgbClr val="002060"/>
              </a:solidFill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On state-of-the-art reasoning models, these suggestions can make the output </a:t>
            </a:r>
            <a:r>
              <a:rPr lang="en-US" altLang="zh-CN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worse.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2484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CB3C0AF-0357-7404-CFFD-6BC3D3287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E589EF0-A9EB-45FF-9C55-63C70F47D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Try it!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FAF4A5F-6EDF-C192-6A70-850C27D8BC3C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1277212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Chain-of-thought prompting leads LLMs to “reason”.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ADC59D48-F13C-436F-0682-656506391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4961"/>
            <a:ext cx="10205263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LLMs may be unpredictable if told not to “think”.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Even if told not to think, LLMs like Claude, ChatGPT, Gemini, etc. will still reason in the background.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E255F7-DC90-A314-A39E-C5DED32BAF13}"/>
              </a:ext>
            </a:extLst>
          </p:cNvPr>
          <p:cNvSpPr txBox="1"/>
          <p:nvPr/>
        </p:nvSpPr>
        <p:spPr>
          <a:xfrm>
            <a:off x="857169" y="3636831"/>
            <a:ext cx="8324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Examples:</a:t>
            </a:r>
          </a:p>
          <a:p>
            <a:endParaRPr lang="en-US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i="1">
                <a:solidFill>
                  <a:srgbClr val="002060"/>
                </a:solidFill>
              </a:rPr>
              <a:t>GOOD: Sarah has 59 apples. She gives 4 to John. How many apples does Sarah have? Explain your steps in detail.</a:t>
            </a:r>
          </a:p>
        </p:txBody>
      </p:sp>
    </p:spTree>
    <p:extLst>
      <p:ext uri="{BB962C8B-B14F-4D97-AF65-F5344CB8AC3E}">
        <p14:creationId xmlns:p14="http://schemas.microsoft.com/office/powerpoint/2010/main" val="475638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F99577C-EADE-BA06-3D78-47810DC54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11A6CB0-FD14-5AAB-6FD6-AEB22CD03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Use your Skills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07DDC1-42E4-C475-EA91-8C5F186EFD8A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823919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What do you think is the best way to get these results?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F8C92F91-2B49-399B-B80E-10CAC32C1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4961"/>
            <a:ext cx="102052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Get the AI to write a review of a particular restaurant’s food.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Invent a new word and get the AI to use it.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Ask the AI to solve a riddle.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Find a cooking technique.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617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/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/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Talking to Robots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182061" y="4282615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lvl="0" indent="-357188" algn="just" defTabSz="914400">
              <a:lnSpc>
                <a:spcPts val="2380"/>
              </a:lnSpc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</a:t>
            </a:r>
            <a:r>
              <a:rPr lang="en-US" altLang="zh-CN" b="1" spc="189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Prompting Process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AB2843A-8149-CF28-C71A-1F3F3637E983}"/>
              </a:ext>
            </a:extLst>
          </p:cNvPr>
          <p:cNvSpPr txBox="1"/>
          <p:nvPr/>
        </p:nvSpPr>
        <p:spPr>
          <a:xfrm>
            <a:off x="5182055" y="3254077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Best Practices for Prompting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40">
            <a:extLst>
              <a:ext uri="{FF2B5EF4-FFF2-40B4-BE49-F238E27FC236}">
                <a16:creationId xmlns:a16="http://schemas.microsoft.com/office/drawing/2014/main" id="{53D4F933-7338-54B3-6305-EE37782FA887}"/>
              </a:ext>
            </a:extLst>
          </p:cNvPr>
          <p:cNvCxnSpPr>
            <a:cxnSpLocks/>
          </p:cNvCxnSpPr>
          <p:nvPr/>
        </p:nvCxnSpPr>
        <p:spPr>
          <a:xfrm flipH="1" flipV="1">
            <a:off x="4858147" y="2423526"/>
            <a:ext cx="17382" cy="302007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F251956-9E1C-457D-1EB4-9D3AFC47984F}"/>
              </a:ext>
            </a:extLst>
          </p:cNvPr>
          <p:cNvSpPr txBox="1"/>
          <p:nvPr/>
        </p:nvSpPr>
        <p:spPr>
          <a:xfrm>
            <a:off x="5226662" y="5222146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Other Issues and Methods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60">
            <a:extLst>
              <a:ext uri="{FF2B5EF4-FFF2-40B4-BE49-F238E27FC236}">
                <a16:creationId xmlns:a16="http://schemas.microsoft.com/office/drawing/2014/main" id="{EB4EF8F8-467A-8AB8-47C3-81436F07C4B6}"/>
              </a:ext>
            </a:extLst>
          </p:cNvPr>
          <p:cNvCxnSpPr/>
          <p:nvPr/>
        </p:nvCxnSpPr>
        <p:spPr>
          <a:xfrm>
            <a:off x="4875529" y="5443598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8F8AB-0226-C00B-2217-16A7115AA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D8421860-698F-ED9B-BFC4-12154F56B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5DCC0328-B0D7-C37B-9FDB-22C99930095C}"/>
              </a:ext>
            </a:extLst>
          </p:cNvPr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49ECACB-0433-4C69-06A6-475547D59B34}"/>
              </a:ext>
            </a:extLst>
          </p:cNvPr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157C3A6-EC53-8849-A8F9-877E40250C90}"/>
              </a:ext>
            </a:extLst>
          </p:cNvPr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B3660E0-C639-E6D7-3FA3-EDFDC4D420C6}"/>
                </a:ext>
              </a:extLst>
            </p:cNvPr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184186-F0C0-42D8-D0DA-3066ADFCC36A}"/>
                </a:ext>
              </a:extLst>
            </p:cNvPr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71027ED-9EFD-6353-8B43-3B1CDF86F247}"/>
              </a:ext>
            </a:extLst>
          </p:cNvPr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70AAB71F-6C79-3DCD-00D7-7B8151649C9D}"/>
              </a:ext>
            </a:extLst>
          </p:cNvPr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Talking to Robots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BBBB28F-2011-4CE4-AB52-E2EA32D49CAD}"/>
              </a:ext>
            </a:extLst>
          </p:cNvPr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E0CF1AD7-92EF-F9D4-3230-D84390B74FDF}"/>
              </a:ext>
            </a:extLst>
          </p:cNvPr>
          <p:cNvSpPr txBox="1"/>
          <p:nvPr/>
        </p:nvSpPr>
        <p:spPr>
          <a:xfrm>
            <a:off x="5182061" y="4282615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The Prompting Process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F86D6344-C531-E64E-AD00-64CC85305BDE}"/>
              </a:ext>
            </a:extLst>
          </p:cNvPr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74E6E00-EC11-90C9-1BC3-72C468633795}"/>
              </a:ext>
            </a:extLst>
          </p:cNvPr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CAC893D-38BE-D5F7-3D5E-327ECBA1BEE9}"/>
              </a:ext>
            </a:extLst>
          </p:cNvPr>
          <p:cNvSpPr txBox="1"/>
          <p:nvPr/>
        </p:nvSpPr>
        <p:spPr>
          <a:xfrm>
            <a:off x="5182055" y="3254077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Best Practices for Prompting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40">
            <a:extLst>
              <a:ext uri="{FF2B5EF4-FFF2-40B4-BE49-F238E27FC236}">
                <a16:creationId xmlns:a16="http://schemas.microsoft.com/office/drawing/2014/main" id="{DD44C6D7-CFF5-B2D2-608F-457713009B0A}"/>
              </a:ext>
            </a:extLst>
          </p:cNvPr>
          <p:cNvCxnSpPr>
            <a:cxnSpLocks/>
          </p:cNvCxnSpPr>
          <p:nvPr/>
        </p:nvCxnSpPr>
        <p:spPr>
          <a:xfrm flipH="1" flipV="1">
            <a:off x="4858147" y="2423526"/>
            <a:ext cx="17382" cy="302007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A9C0FB4-F6E1-FB37-7A40-360236233547}"/>
              </a:ext>
            </a:extLst>
          </p:cNvPr>
          <p:cNvSpPr txBox="1"/>
          <p:nvPr/>
        </p:nvSpPr>
        <p:spPr>
          <a:xfrm>
            <a:off x="5226662" y="5222146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Other Issues and Methods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9" name="直接连接符 60">
            <a:extLst>
              <a:ext uri="{FF2B5EF4-FFF2-40B4-BE49-F238E27FC236}">
                <a16:creationId xmlns:a16="http://schemas.microsoft.com/office/drawing/2014/main" id="{5EEA3CF2-40B2-516D-0E01-68C6AA04FE94}"/>
              </a:ext>
            </a:extLst>
          </p:cNvPr>
          <p:cNvCxnSpPr/>
          <p:nvPr/>
        </p:nvCxnSpPr>
        <p:spPr>
          <a:xfrm>
            <a:off x="4875529" y="5443598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049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A522E-906F-8F10-2F50-27867841E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617B5DA-E9EB-91FC-79A9-51F9D14D2F43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Refine and Improve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6BB7B2-9DF4-C41A-A38E-A8B119A36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What if my prompt still isn’t good?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B3475C8D-FF47-4EFB-83E3-5AE4E84E20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Look at the output you got and ask yourself why it might be wrong.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Was it the tone? The format? The facts?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Make sure your pr</a:t>
            </a:r>
            <a:r>
              <a:rPr lang="en-US" b="0" dirty="0" err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ompt</a:t>
            </a: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 aligns with your goals.</a:t>
            </a:r>
            <a:endParaRPr kumimoji="0" lang="en-US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Be more specific, clarify your language.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Try again.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endParaRPr lang="en-US" b="0" dirty="0">
              <a:solidFill>
                <a:srgbClr val="002060"/>
              </a:solidFill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Meta-prompting: Have the model improve its own prompt.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“Improve this prompt for me” or “Rewrite my prompt to be more clearly aligned with my goal of…”</a:t>
            </a:r>
          </a:p>
        </p:txBody>
      </p:sp>
    </p:spTree>
    <p:extLst>
      <p:ext uri="{BB962C8B-B14F-4D97-AF65-F5344CB8AC3E}">
        <p14:creationId xmlns:p14="http://schemas.microsoft.com/office/powerpoint/2010/main" val="84585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F0BAB-D955-77AC-F02A-49ABEF7FF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4BFD21-D6E0-CFD3-4C9E-90E7DEA9CFE6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Even with state-of-the-art models/methods, LLMs can make up information.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D03573-ED5B-893A-03A3-7A00E7C82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dirty="0"/>
              <a:t>Hallucination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CE8CCD53-D868-C333-8987-E4772C2CD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381683"/>
            <a:ext cx="10205263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Since LLMs are prediction-based, they can and will invent things.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Commonly numbers, quotes, dates, and citations.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This becomes more dangerous when the model </a:t>
            </a:r>
            <a:r>
              <a:rPr lang="en-US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sounds</a:t>
            </a: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 more correct.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endParaRPr kumimoji="0" lang="en-US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Verification and fact-checking is still very important.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Good prompts improve quality, but do not guarantee truth.</a:t>
            </a:r>
          </a:p>
        </p:txBody>
      </p:sp>
    </p:spTree>
    <p:extLst>
      <p:ext uri="{BB962C8B-B14F-4D97-AF65-F5344CB8AC3E}">
        <p14:creationId xmlns:p14="http://schemas.microsoft.com/office/powerpoint/2010/main" val="19678554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DDA67-A2A4-B2A5-9325-765836EC0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60D4710-0073-01F8-86B1-E1AE50295FDA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 Giving the model a way out can help prevent hallucinations.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A4F50D-20E5-7EAF-B012-65ABF3A5A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dirty="0"/>
              <a:t>Give the LLM an Out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5CAAAE46-689A-E887-7DAB-CC8CFCC93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381683"/>
            <a:ext cx="10205263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“If you aren’t sure, say so. Don’t guess.”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“Ask clarifying questions before you answer.”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endParaRPr lang="en-US" b="0" dirty="0">
              <a:solidFill>
                <a:srgbClr val="002060"/>
              </a:solidFill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These prompts can reduce the number of confident-but-wrong answers.</a:t>
            </a:r>
          </a:p>
        </p:txBody>
      </p:sp>
    </p:spTree>
    <p:extLst>
      <p:ext uri="{BB962C8B-B14F-4D97-AF65-F5344CB8AC3E}">
        <p14:creationId xmlns:p14="http://schemas.microsoft.com/office/powerpoint/2010/main" val="18430938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D5EB0-25A0-D775-BB4B-1C06095A5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9B5B190-A238-1517-822F-22DD637DC32D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Attempt 1: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5F02CA-FAAB-CE6C-275D-E28E83804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Debugging</a:t>
            </a: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29BC32D9-633F-997F-C3D4-F71F31705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Tell me about space.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Too broad!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endParaRPr kumimoji="0" lang="en-US" b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31626C-1161-0ED5-656E-608F7143CBF7}"/>
              </a:ext>
            </a:extLst>
          </p:cNvPr>
          <p:cNvSpPr txBox="1">
            <a:spLocks/>
          </p:cNvSpPr>
          <p:nvPr/>
        </p:nvSpPr>
        <p:spPr bwMode="auto">
          <a:xfrm>
            <a:off x="477127" y="3035072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Attempt 2: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32A45C6B-4FBA-A11F-93D7-74C57B172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3718128"/>
            <a:ext cx="102052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Tell me about Mars.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Better, but still complex.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endParaRPr kumimoji="0" lang="en-US" b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6FF1695-CB3A-D327-6CFB-BAD12AC3AAB4}"/>
              </a:ext>
            </a:extLst>
          </p:cNvPr>
          <p:cNvSpPr txBox="1">
            <a:spLocks/>
          </p:cNvSpPr>
          <p:nvPr/>
        </p:nvSpPr>
        <p:spPr bwMode="auto">
          <a:xfrm>
            <a:off x="477127" y="4696198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Attempt 3: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FE833D1F-AE94-0D5F-3648-D2343CE43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5379254"/>
            <a:ext cx="10205263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i="1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Write a 2-paragraph summary of the planet Mars written at a 6</a:t>
            </a:r>
            <a:r>
              <a:rPr lang="en-US" altLang="zh-CN" b="0" i="1" baseline="3000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th</a:t>
            </a:r>
            <a:r>
              <a:rPr lang="en-US" altLang="zh-CN" b="0" i="1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-grade level.</a:t>
            </a:r>
            <a:endParaRPr kumimoji="0" lang="en-US" altLang="zh-CN" sz="2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Perfect!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endParaRPr kumimoji="0" lang="en-US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909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DF2742B-B3D4-E8FF-C0AC-3F8C372B4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368008B-34D5-2666-9A98-84ADF8E00EE9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Starting: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5FFAC0-05E3-77BB-7919-04EA901EF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How would you fix this?</a:t>
            </a: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EDC58077-23BA-1A82-9BDA-745B16A1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Tell me about dogs.</a:t>
            </a:r>
          </a:p>
        </p:txBody>
      </p:sp>
    </p:spTree>
    <p:extLst>
      <p:ext uri="{BB962C8B-B14F-4D97-AF65-F5344CB8AC3E}">
        <p14:creationId xmlns:p14="http://schemas.microsoft.com/office/powerpoint/2010/main" val="747459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D2CC2C5-4042-F837-1D74-962ED38E1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F0DEDDD-668E-2F6F-CA64-C237657FDDAF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Starting: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99F23F-8C51-3E84-A7DB-4A8A588EC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How would you fix this?</a:t>
            </a: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9F93AA20-973D-C30B-7D30-5B3820341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What is algae?</a:t>
            </a:r>
          </a:p>
        </p:txBody>
      </p:sp>
    </p:spTree>
    <p:extLst>
      <p:ext uri="{BB962C8B-B14F-4D97-AF65-F5344CB8AC3E}">
        <p14:creationId xmlns:p14="http://schemas.microsoft.com/office/powerpoint/2010/main" val="3148196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3A2F2-1955-A245-BEFA-3972266ED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6C90571-44AA-1E95-330C-7D77ECF6B9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8258185E-164D-7215-66D2-04DFD99A32CE}"/>
              </a:ext>
            </a:extLst>
          </p:cNvPr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A178892-9C4E-9948-DA06-B809C98516C7}"/>
              </a:ext>
            </a:extLst>
          </p:cNvPr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343554B-A20A-62F6-C0CF-2890447062F1}"/>
              </a:ext>
            </a:extLst>
          </p:cNvPr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A79EF5D-4415-4C71-3063-59D0B58015C4}"/>
                </a:ext>
              </a:extLst>
            </p:cNvPr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C885031-77D7-1C61-3715-598290252BDB}"/>
                </a:ext>
              </a:extLst>
            </p:cNvPr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FB07732-61FD-0C6D-2E4C-A7A5F3B75ECF}"/>
              </a:ext>
            </a:extLst>
          </p:cNvPr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C9B1BC3-8A93-676E-34F6-2C682CD65012}"/>
              </a:ext>
            </a:extLst>
          </p:cNvPr>
          <p:cNvCxnSpPr>
            <a:cxnSpLocks/>
          </p:cNvCxnSpPr>
          <p:nvPr/>
        </p:nvCxnSpPr>
        <p:spPr>
          <a:xfrm flipH="1" flipV="1">
            <a:off x="4858147" y="2423526"/>
            <a:ext cx="17382" cy="302007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9C2D8AF-7054-389C-3E02-B18F22415D9E}"/>
              </a:ext>
            </a:extLst>
          </p:cNvPr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Talking to Robots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2D793633-C2E6-737F-1298-F3D53DF18BB7}"/>
              </a:ext>
            </a:extLst>
          </p:cNvPr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9A20E6E-E60F-2E93-6DF8-CE3AE8746B0D}"/>
              </a:ext>
            </a:extLst>
          </p:cNvPr>
          <p:cNvSpPr txBox="1"/>
          <p:nvPr/>
        </p:nvSpPr>
        <p:spPr>
          <a:xfrm>
            <a:off x="5182061" y="4282615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The Prompting Process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32052CB-C637-474F-1869-DF2AD0E95422}"/>
              </a:ext>
            </a:extLst>
          </p:cNvPr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460FFDF8-CE17-87DE-7CB7-EB37E398D44B}"/>
              </a:ext>
            </a:extLst>
          </p:cNvPr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CFDE0E8-8E53-5AE9-8444-0B7804AA3A32}"/>
              </a:ext>
            </a:extLst>
          </p:cNvPr>
          <p:cNvSpPr txBox="1"/>
          <p:nvPr/>
        </p:nvSpPr>
        <p:spPr>
          <a:xfrm>
            <a:off x="5182055" y="3254077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Best Practices for Prompting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9E51DA-C1D6-565C-622D-317B73858B3D}"/>
              </a:ext>
            </a:extLst>
          </p:cNvPr>
          <p:cNvSpPr txBox="1"/>
          <p:nvPr/>
        </p:nvSpPr>
        <p:spPr>
          <a:xfrm>
            <a:off x="5226662" y="5222146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Other Issues and Methods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60">
            <a:extLst>
              <a:ext uri="{FF2B5EF4-FFF2-40B4-BE49-F238E27FC236}">
                <a16:creationId xmlns:a16="http://schemas.microsoft.com/office/drawing/2014/main" id="{118339B3-65DE-9711-864F-D470885BDE9C}"/>
              </a:ext>
            </a:extLst>
          </p:cNvPr>
          <p:cNvCxnSpPr/>
          <p:nvPr/>
        </p:nvCxnSpPr>
        <p:spPr>
          <a:xfrm>
            <a:off x="4875529" y="5443598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306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0EE06-40E3-00BF-B7E9-E1AC44C8D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8625CD9-6D0E-891B-6018-C95D2B092FD0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Memory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F68FD4-708C-9861-30DB-2B015FE2F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Other Factors in Prompting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667D5A5D-8C2D-D17B-74D9-2F1322343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LLMs have a “context window”.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Stores the entire conversation history. On small/free-tier models, can be limited.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Reliability degrades with long conversations. Often, models will lose track of information from early/middle of a conversation.</a:t>
            </a:r>
            <a:endParaRPr kumimoji="0" lang="en-US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On state-of-the-art models, memory can be saved between conversations.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This can be a setting, so be aware of what, if anything, the model is “remembering”.</a:t>
            </a:r>
            <a:endParaRPr kumimoji="0" lang="en-US" b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7030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C90CF-EC53-544C-4CB3-5496E1604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0D62FBD-F2F0-DDAA-FE59-CE4C6EF20C3F}"/>
              </a:ext>
            </a:extLst>
          </p:cNvPr>
          <p:cNvSpPr txBox="1">
            <a:spLocks/>
          </p:cNvSpPr>
          <p:nvPr/>
        </p:nvSpPr>
        <p:spPr bwMode="auto">
          <a:xfrm>
            <a:off x="475496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Retrieval-Augmented Generation (RAG)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3C612-B7DF-6C87-3225-B7239B4A2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Giving the AI the Answers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6869DDCE-F7A5-708B-B8AB-765D74E71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RAG is the process of giving the LLM more context.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Answers are limited by your original source.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State-of-the-art models will often search sources automatically.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The internet, your code, your attached files.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84F771-B031-1151-DB60-A2E2F9E5AF4E}"/>
              </a:ext>
            </a:extLst>
          </p:cNvPr>
          <p:cNvSpPr txBox="1"/>
          <p:nvPr/>
        </p:nvSpPr>
        <p:spPr>
          <a:xfrm>
            <a:off x="6367828" y="4217617"/>
            <a:ext cx="510548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RAG: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sz="2000" i="1" dirty="0">
                <a:solidFill>
                  <a:srgbClr val="002060"/>
                </a:solidFill>
              </a:rPr>
              <a:t>“““ ARTICLE ”””</a:t>
            </a:r>
          </a:p>
          <a:p>
            <a:endParaRPr lang="en-US" sz="2000" i="1" dirty="0">
              <a:solidFill>
                <a:srgbClr val="002060"/>
              </a:solidFill>
            </a:endParaRPr>
          </a:p>
          <a:p>
            <a:r>
              <a:rPr lang="en-US" sz="2000" i="1" dirty="0">
                <a:solidFill>
                  <a:srgbClr val="002060"/>
                </a:solidFill>
              </a:rPr>
              <a:t>Based on the above information, can you tell me about the animals that live on the shore in Oregon?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F6BB31-FA52-3232-834E-DE724AA7CA1E}"/>
              </a:ext>
            </a:extLst>
          </p:cNvPr>
          <p:cNvSpPr txBox="1"/>
          <p:nvPr/>
        </p:nvSpPr>
        <p:spPr>
          <a:xfrm>
            <a:off x="890953" y="4224717"/>
            <a:ext cx="51054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No RAG: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sz="2000" i="1" dirty="0">
                <a:solidFill>
                  <a:srgbClr val="002060"/>
                </a:solidFill>
              </a:rPr>
              <a:t>Can you tell me about the animals that live on the shore in Oregon?</a:t>
            </a:r>
          </a:p>
        </p:txBody>
      </p:sp>
    </p:spTree>
    <p:extLst>
      <p:ext uri="{BB962C8B-B14F-4D97-AF65-F5344CB8AC3E}">
        <p14:creationId xmlns:p14="http://schemas.microsoft.com/office/powerpoint/2010/main" val="700094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4D981-3063-1A53-0D7B-94069761D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9079140-EA36-273F-E9DA-27C3AE6EBB72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Large Language Models…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ACDF5B-2B6B-C328-B13C-68353C714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As we’ve learned…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17E31D8E-0B70-1765-BCAA-E744D5392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…are a form of machine learning.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…see words as </a:t>
            </a:r>
            <a:r>
              <a:rPr lang="en-US" altLang="zh-CN" b="0" i="1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numbers, called tokens.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 i="1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…are trained to predict missing words, or predict what words are most likely to come next in a sentence.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…give different answers depending on what we ask and how we ask it.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i="1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…don’t actually KNOW facts, so they can sound confident and be wrong.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3846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85651-87AE-89BE-7E90-F01580754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DD6DFEE-8461-B653-367F-4521393DF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>
                <a:latin typeface="Source Sans Pro"/>
                <a:ea typeface="Source Sans Pro"/>
              </a:rPr>
              <a:t>Let's Play with LLM</a:t>
            </a:r>
            <a:endParaRPr lang="en-US" sz="4000"/>
          </a:p>
        </p:txBody>
      </p:sp>
      <p:pic>
        <p:nvPicPr>
          <p:cNvPr id="2" name="4c68026ae0676fe4de9661586a061bf7_raw">
            <a:hlinkClick r:id="" action="ppaction://media"/>
            <a:extLst>
              <a:ext uri="{FF2B5EF4-FFF2-40B4-BE49-F238E27FC236}">
                <a16:creationId xmlns:a16="http://schemas.microsoft.com/office/drawing/2014/main" id="{C47FA79D-349A-8F13-F668-DD69A664A8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4128" y="1322109"/>
            <a:ext cx="9682899" cy="54392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9D21418-88E7-E5CB-8537-11CC488D8963}"/>
              </a:ext>
            </a:extLst>
          </p:cNvPr>
          <p:cNvSpPr txBox="1"/>
          <p:nvPr/>
        </p:nvSpPr>
        <p:spPr>
          <a:xfrm>
            <a:off x="5096773" y="510396"/>
            <a:ext cx="60960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https://lammp.agaii.org</a:t>
            </a:r>
            <a:endParaRPr lang="en-US" altLang="zh-CN">
              <a:solidFill>
                <a:schemeClr val="accent1"/>
              </a:solidFill>
            </a:endParaRPr>
          </a:p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7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8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D728C-F2DA-09B0-A882-7F3E8B87A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12D546-3E6F-2A1C-DFB8-CFFA78FE43EB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LLMs are, first, a form of machine learning.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D796F9-B50C-FE2B-7EDA-78DC7AA60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The Golden Rule of AI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BC51ED6E-C93B-6011-779B-B8A3B27D7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057623"/>
            <a:ext cx="1020526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The “Golden Rule” of AI: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b="0" i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“Garbage In, Garbage Out”</a:t>
            </a:r>
            <a:endParaRPr kumimoji="0" lang="en-US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4F1913-E70E-3E1C-93FB-8CC92C234152}"/>
              </a:ext>
            </a:extLst>
          </p:cNvPr>
          <p:cNvSpPr txBox="1">
            <a:spLocks/>
          </p:cNvSpPr>
          <p:nvPr/>
        </p:nvSpPr>
        <p:spPr bwMode="auto">
          <a:xfrm>
            <a:off x="426327" y="3366345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Instructions affect responses.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C8A19E4D-F58E-B2AA-4A90-B9EC76917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984" y="4049401"/>
            <a:ext cx="1020526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If we give an LLM a vague, messy, or confusing question…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i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…it will reply in a vague, messy, or confusing way.</a:t>
            </a:r>
            <a:endParaRPr kumimoji="0" lang="en-US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523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C1B45-2DE7-DBC8-9F4B-E24F65590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20A717-FC51-96E0-FD70-12D9839ECC51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Prompt engineering is a skill.</a:t>
            </a:r>
          </a:p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cs typeface="Arial" charset="0"/>
              </a:rPr>
              <a:t>How to give an LLM instructions that are…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4CC26-5D76-DA02-3281-6B29FDEE0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Prompt Engineering?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FAAD2C32-D80F-3EDA-A163-0E5602D6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2452799"/>
            <a:ext cx="102052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…clear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i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…smart.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i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…relevant.</a:t>
            </a:r>
            <a:endParaRPr kumimoji="0" lang="en-US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91FC0E-8CAF-0089-4294-6CF1BFE2B9B4}"/>
              </a:ext>
            </a:extLst>
          </p:cNvPr>
          <p:cNvSpPr txBox="1">
            <a:spLocks/>
          </p:cNvSpPr>
          <p:nvPr/>
        </p:nvSpPr>
        <p:spPr bwMode="auto">
          <a:xfrm>
            <a:off x="426327" y="4117322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Better Prompts = Better Responses</a:t>
            </a:r>
          </a:p>
        </p:txBody>
      </p:sp>
    </p:spTree>
    <p:extLst>
      <p:ext uri="{BB962C8B-B14F-4D97-AF65-F5344CB8AC3E}">
        <p14:creationId xmlns:p14="http://schemas.microsoft.com/office/powerpoint/2010/main" val="573794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4CF3A17-B452-24B5-855D-0CCE5B784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8E47D9-1198-638B-8AC7-469E6645FD55}"/>
              </a:ext>
            </a:extLst>
          </p:cNvPr>
          <p:cNvSpPr txBox="1">
            <a:spLocks/>
          </p:cNvSpPr>
          <p:nvPr/>
        </p:nvSpPr>
        <p:spPr bwMode="auto">
          <a:xfrm>
            <a:off x="477127" y="137456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We can show the golden rule.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EFAB5A-EC81-6454-BF44-E1BA4B11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Try it!</a:t>
            </a:r>
          </a:p>
        </p:txBody>
      </p:sp>
      <p:sp>
        <p:nvSpPr>
          <p:cNvPr id="3" name="Text Box 11">
            <a:extLst>
              <a:ext uri="{FF2B5EF4-FFF2-40B4-BE49-F238E27FC236}">
                <a16:creationId xmlns:a16="http://schemas.microsoft.com/office/drawing/2014/main" id="{05C8A571-BD94-131A-C2BE-5C77212D4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784" y="1935294"/>
            <a:ext cx="102052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Ask an LLM: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b="0" i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“Write a story.”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“Write a short, funny story about a penguin who is a chef.”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b="0" i="1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See what’s different about these results.</a:t>
            </a:r>
            <a:endParaRPr kumimoji="0" lang="en-US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anose="020B0603020202020204"/>
              <a:ea typeface="SimSun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63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E1C2A-22B2-20C6-100D-CC9C2F1E2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7F2AF1A-3828-7C13-EBF9-82BE7EE92A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F847F791-C918-40A0-90D9-FD5AF9C054BC}"/>
              </a:ext>
            </a:extLst>
          </p:cNvPr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A21B516-92EA-A3CC-94F1-394077087784}"/>
              </a:ext>
            </a:extLst>
          </p:cNvPr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459477-D8B9-45B7-70FF-3A262017622C}"/>
              </a:ext>
            </a:extLst>
          </p:cNvPr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B4E7206-0986-F375-C68F-9E5F21BF2ECB}"/>
                </a:ext>
              </a:extLst>
            </p:cNvPr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707AD9A-288A-8D21-D4BC-16893D668EB8}"/>
                </a:ext>
              </a:extLst>
            </p:cNvPr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63ACB6C-F571-48FC-AE8E-E4EA65F66971}"/>
              </a:ext>
            </a:extLst>
          </p:cNvPr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2540268-F6DD-2A29-9C43-3E7853B28324}"/>
              </a:ext>
            </a:extLst>
          </p:cNvPr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Talking to Robots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2398061C-8069-9781-6121-293C6414E179}"/>
              </a:ext>
            </a:extLst>
          </p:cNvPr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9A5DE20-17D1-1627-D2EE-B9639619D731}"/>
              </a:ext>
            </a:extLst>
          </p:cNvPr>
          <p:cNvSpPr txBox="1"/>
          <p:nvPr/>
        </p:nvSpPr>
        <p:spPr>
          <a:xfrm>
            <a:off x="5182061" y="4282615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The Prompting Process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E3FFA14-1CA7-6998-1177-52F56D27E9D2}"/>
              </a:ext>
            </a:extLst>
          </p:cNvPr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FEDED5A-83C1-4F8D-742B-55FEE2EADB45}"/>
              </a:ext>
            </a:extLst>
          </p:cNvPr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87342C2-4A71-8BA3-2614-695342554324}"/>
              </a:ext>
            </a:extLst>
          </p:cNvPr>
          <p:cNvSpPr txBox="1"/>
          <p:nvPr/>
        </p:nvSpPr>
        <p:spPr>
          <a:xfrm>
            <a:off x="5182055" y="3254077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Best Practices for Prompting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40">
            <a:extLst>
              <a:ext uri="{FF2B5EF4-FFF2-40B4-BE49-F238E27FC236}">
                <a16:creationId xmlns:a16="http://schemas.microsoft.com/office/drawing/2014/main" id="{54BE8897-F94B-088F-3400-9D493199ECF2}"/>
              </a:ext>
            </a:extLst>
          </p:cNvPr>
          <p:cNvCxnSpPr>
            <a:cxnSpLocks/>
          </p:cNvCxnSpPr>
          <p:nvPr/>
        </p:nvCxnSpPr>
        <p:spPr>
          <a:xfrm flipH="1" flipV="1">
            <a:off x="4858147" y="2423526"/>
            <a:ext cx="17382" cy="3020072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C3C22A6-7954-9410-F036-C083B89D8313}"/>
              </a:ext>
            </a:extLst>
          </p:cNvPr>
          <p:cNvSpPr txBox="1"/>
          <p:nvPr/>
        </p:nvSpPr>
        <p:spPr>
          <a:xfrm>
            <a:off x="5226662" y="5222146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Other Issues and Methods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60">
            <a:extLst>
              <a:ext uri="{FF2B5EF4-FFF2-40B4-BE49-F238E27FC236}">
                <a16:creationId xmlns:a16="http://schemas.microsoft.com/office/drawing/2014/main" id="{6680D447-EFD5-B256-A9E5-08963DD38BE3}"/>
              </a:ext>
            </a:extLst>
          </p:cNvPr>
          <p:cNvCxnSpPr/>
          <p:nvPr/>
        </p:nvCxnSpPr>
        <p:spPr>
          <a:xfrm>
            <a:off x="4875529" y="5443598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008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57B4B-AAD8-7B5D-AB92-6D3095646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839BE8-EC7A-E883-2895-AECD08503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Keys to Prompting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6389D2C-2990-1E98-5D6C-DF461937933B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680998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Four techniques of prompting.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D411B486-E6DB-1B2C-7ACB-5DA0EF7E4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Instructional</a:t>
            </a:r>
          </a:p>
          <a:p>
            <a:pPr lvl="1" indent="-398463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000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Clear, direct instructions.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000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Format &amp; Structure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000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Guiding the AI output format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Role-playing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000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Assigning the AI a persona.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Examples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000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Showing one or many examples of what you want.</a:t>
            </a:r>
          </a:p>
          <a:p>
            <a:pPr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Reasoning (or Chain</a:t>
            </a:r>
            <a:r>
              <a:rPr lang="en-US" altLang="zh-CN" sz="2000" b="0" dirty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-of-Thought)</a:t>
            </a:r>
          </a:p>
          <a:p>
            <a:pPr lvl="1"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l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Having the AI “think” out loud.</a:t>
            </a:r>
          </a:p>
        </p:txBody>
      </p:sp>
    </p:spTree>
    <p:extLst>
      <p:ext uri="{BB962C8B-B14F-4D97-AF65-F5344CB8AC3E}">
        <p14:creationId xmlns:p14="http://schemas.microsoft.com/office/powerpoint/2010/main" val="386316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A7C4A-726B-5DE7-312B-857CCCA03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E49724E-FAB0-1942-740A-5ADA709B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Instructional Prompting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97FEF7D-932E-9687-8082-92027A02F80C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799108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Tell the LLM what you want it to do.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7E2981FA-08C0-2F2C-39C4-939B08AB1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645" y="2045187"/>
            <a:ext cx="10205263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98463" indent="-398463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Be clear.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0">
                <a:solidFill>
                  <a:srgbClr val="002060"/>
                </a:solidFill>
                <a:latin typeface="Trebuchet MS" panose="020B0603020202020204"/>
                <a:ea typeface="SimSun" pitchFamily="2" charset="-122"/>
                <a:cs typeface="Arial" charset="0"/>
              </a:rPr>
              <a:t>Be direct.</a:t>
            </a:r>
          </a:p>
          <a:p>
            <a:pPr marL="398463" marR="0" lvl="0" indent="-3984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SimSun" pitchFamily="2" charset="-122"/>
                <a:cs typeface="Arial" charset="0"/>
              </a:rPr>
              <a:t>Be specific.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B8480B-D5CD-4BFE-6ABD-149764A21E91}"/>
              </a:ext>
            </a:extLst>
          </p:cNvPr>
          <p:cNvSpPr txBox="1"/>
          <p:nvPr/>
        </p:nvSpPr>
        <p:spPr>
          <a:xfrm>
            <a:off x="6238795" y="4167100"/>
            <a:ext cx="5105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Good Prompt: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Summarize this article in three bullet points for a 5</a:t>
            </a:r>
            <a:r>
              <a:rPr lang="en-US" sz="2000" i="1" baseline="30000">
                <a:solidFill>
                  <a:srgbClr val="002060"/>
                </a:solidFill>
              </a:rPr>
              <a:t>th</a:t>
            </a:r>
            <a:r>
              <a:rPr lang="en-US" sz="2000" i="1">
                <a:solidFill>
                  <a:srgbClr val="002060"/>
                </a:solidFill>
              </a:rPr>
              <a:t>-grade audience. Focus on the main arguments.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8F54C4-1311-F4D3-4D67-FD7FD27DF353}"/>
              </a:ext>
            </a:extLst>
          </p:cNvPr>
          <p:cNvSpPr txBox="1"/>
          <p:nvPr/>
        </p:nvSpPr>
        <p:spPr>
          <a:xfrm>
            <a:off x="761920" y="4198100"/>
            <a:ext cx="5105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Bad Prompt: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 sz="2000" i="1">
                <a:solidFill>
                  <a:srgbClr val="002060"/>
                </a:solidFill>
              </a:rPr>
              <a:t>Summarize this article.</a:t>
            </a:r>
          </a:p>
        </p:txBody>
      </p:sp>
    </p:spTree>
    <p:extLst>
      <p:ext uri="{BB962C8B-B14F-4D97-AF65-F5344CB8AC3E}">
        <p14:creationId xmlns:p14="http://schemas.microsoft.com/office/powerpoint/2010/main" val="372943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Rowan Theme">
  <a:themeElements>
    <a:clrScheme name="Rowan Color Theme 3">
      <a:dk1>
        <a:srgbClr val="59280F"/>
      </a:dk1>
      <a:lt1>
        <a:srgbClr val="F1F2E3"/>
      </a:lt1>
      <a:dk2>
        <a:srgbClr val="59280F"/>
      </a:dk2>
      <a:lt2>
        <a:srgbClr val="F2E6C4"/>
      </a:lt2>
      <a:accent1>
        <a:srgbClr val="FFBF21"/>
      </a:accent1>
      <a:accent2>
        <a:srgbClr val="D4971F"/>
      </a:accent2>
      <a:accent3>
        <a:srgbClr val="DE7C0F"/>
      </a:accent3>
      <a:accent4>
        <a:srgbClr val="D2CCB3"/>
      </a:accent4>
      <a:accent5>
        <a:srgbClr val="88431E"/>
      </a:accent5>
      <a:accent6>
        <a:srgbClr val="AD7C59"/>
      </a:accent6>
      <a:hlink>
        <a:srgbClr val="0044C9"/>
      </a:hlink>
      <a:folHlink>
        <a:srgbClr val="000059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owan Theme" id="{919F1DFC-F4F6-4A41-A924-449B9F6BA4A5}" vid="{539CFBDE-4FAA-244A-831F-1121501E68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8653EC3F3F6E498475A058C1196152" ma:contentTypeVersion="3" ma:contentTypeDescription="Create a new document." ma:contentTypeScope="" ma:versionID="a727b653ee2dd256820dcf463aabd3a5">
  <xsd:schema xmlns:xsd="http://www.w3.org/2001/XMLSchema" xmlns:xs="http://www.w3.org/2001/XMLSchema" xmlns:p="http://schemas.microsoft.com/office/2006/metadata/properties" xmlns:ns2="8dc7a14d-7234-45df-83f8-2375b74fe710" targetNamespace="http://schemas.microsoft.com/office/2006/metadata/properties" ma:root="true" ma:fieldsID="acc3260094a6f48c672e1c63019ec973" ns2:_="">
    <xsd:import namespace="8dc7a14d-7234-45df-83f8-2375b74fe7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c7a14d-7234-45df-83f8-2375b74fe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B8B263-5D51-482B-A691-1F8DB8040F00}">
  <ds:schemaRefs>
    <ds:schemaRef ds:uri="http://schemas.microsoft.com/office/2006/documentManagement/types"/>
    <ds:schemaRef ds:uri="http://purl.org/dc/dcmitype/"/>
    <ds:schemaRef ds:uri="8dc7a14d-7234-45df-83f8-2375b74fe710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50A6A06-839D-402B-850C-1D220DDE3F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c7a14d-7234-45df-83f8-2375b74fe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89DEB8F-1B6F-415F-B48B-2537331794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1597</Words>
  <Application>Microsoft Office PowerPoint</Application>
  <PresentationFormat>Widescreen</PresentationFormat>
  <Paragraphs>245</Paragraphs>
  <Slides>30</Slides>
  <Notes>4</Notes>
  <HiddenSlides>8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Rowan Theme</vt:lpstr>
      <vt:lpstr>Prompt Engineering for Beginners</vt:lpstr>
      <vt:lpstr>PowerPoint Presentation</vt:lpstr>
      <vt:lpstr>As we’ve learned…</vt:lpstr>
      <vt:lpstr>The Golden Rule of AI</vt:lpstr>
      <vt:lpstr>Prompt Engineering?</vt:lpstr>
      <vt:lpstr>Try it!</vt:lpstr>
      <vt:lpstr>PowerPoint Presentation</vt:lpstr>
      <vt:lpstr>Keys to Prompting</vt:lpstr>
      <vt:lpstr>Instructional Prompting</vt:lpstr>
      <vt:lpstr>Format &amp; Structure</vt:lpstr>
      <vt:lpstr>Try it!</vt:lpstr>
      <vt:lpstr>Role-Playing</vt:lpstr>
      <vt:lpstr>Try it!</vt:lpstr>
      <vt:lpstr>Example-Based</vt:lpstr>
      <vt:lpstr>Separating the Examples</vt:lpstr>
      <vt:lpstr>Try it!</vt:lpstr>
      <vt:lpstr>Reasoning</vt:lpstr>
      <vt:lpstr>Try it!</vt:lpstr>
      <vt:lpstr>Use your Skills</vt:lpstr>
      <vt:lpstr>PowerPoint Presentation</vt:lpstr>
      <vt:lpstr>What if my prompt still isn’t good?</vt:lpstr>
      <vt:lpstr>Hallucination</vt:lpstr>
      <vt:lpstr>Give the LLM an Out</vt:lpstr>
      <vt:lpstr>Debugging</vt:lpstr>
      <vt:lpstr>How would you fix this?</vt:lpstr>
      <vt:lpstr>How would you fix this?</vt:lpstr>
      <vt:lpstr>PowerPoint Presentation</vt:lpstr>
      <vt:lpstr>Other Factors in Prompting</vt:lpstr>
      <vt:lpstr>Giving the AI the Answers</vt:lpstr>
      <vt:lpstr>Let's Play with LLM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Gina Tang</dc:creator>
  <cp:keywords/>
  <dc:description>generated using python-pptx</dc:description>
  <cp:lastModifiedBy>Hare, Ryan Christopher</cp:lastModifiedBy>
  <cp:revision>3</cp:revision>
  <dcterms:created xsi:type="dcterms:W3CDTF">2013-01-27T09:14:16Z</dcterms:created>
  <dcterms:modified xsi:type="dcterms:W3CDTF">2026-07-27T03:46:41Z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0x010100868653EC3F3F6E498475A058C1196152</vt:lpwstr>
  </property>
  <property fmtid="{D5CDD505-2E9C-101B-9397-08002B2CF9AE}" pid="3" name="xd_ProgID">
    <vt:lpwstr/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xd_Signature">
    <vt:lpwstr/>
  </property>
  <property fmtid="{D5CDD505-2E9C-101B-9397-08002B2CF9AE}" pid="9" name="Order">
    <vt:lpwstr>3200.00000000000</vt:lpwstr>
  </property>
</Properties>
</file>