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1" r:id="rId5"/>
    <p:sldMasterId id="2147483663" r:id="rId6"/>
  </p:sldMasterIdLst>
  <p:notesMasterIdLst>
    <p:notesMasterId r:id="rId38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D5455D-E8D5-5EB1-3E1E-39CF12B31416}" v="2" dt="2026-07-27T03:38:30.8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microsoft.com/office/2015/10/relationships/revisionInfo" Target="revisionInfo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lnSpc>
                <a:spcPct val="100000"/>
              </a:lnSpc>
              <a:buNone/>
            </a:pPr>
            <a:r>
              <a:rPr sz="2000" b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example can go auto-regressive first to show the importance of auto-encoding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22;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23;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24;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25;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26;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27;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User-provided lecture deck, slide 28; content reorganized and rewritten for teaching clarity.</a:t>
            </a:r>
          </a:p>
          <a:p>
            <a:r>
              <a:t>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buNone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l">
              <a:lnSpc>
                <a:spcPct val="100000"/>
              </a:lnSpc>
              <a:buNone/>
            </a:pPr>
            <a:r>
              <a:rPr sz="2000" b="0" u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example can go auto-regressive first to show the importance of auto-encoding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>
            <a:extLst>
              <a:ext uri="{FF2B5EF4-FFF2-40B4-BE49-F238E27FC236}">
                <a16:creationId xmlns:a16="http://schemas.microsoft.com/office/drawing/2014/main" id="{F10C9EB6-D1F7-4162-B373-B205DF213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3" name="PlaceHolder 2">
            <a:extLst>
              <a:ext uri="{FF2B5EF4-FFF2-40B4-BE49-F238E27FC236}">
                <a16:creationId xmlns:a16="http://schemas.microsoft.com/office/drawing/2014/main" id="{B2A83CDD-9307-47DF-8B84-3A2B0ECE5B6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6D0A5E36-9C66-4D0F-BEBC-9919D01D207F}"/>
              </a:ext>
            </a:extLst>
          </p:cNvPr>
          <p:cNvSpPr>
            <a:spLocks noGrp="1"/>
          </p:cNvSpPr>
          <p:nvPr>
            <p:ph type="ftr" idx="2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5" name="PlaceHolder 4">
            <a:extLst>
              <a:ext uri="{FF2B5EF4-FFF2-40B4-BE49-F238E27FC236}">
                <a16:creationId xmlns:a16="http://schemas.microsoft.com/office/drawing/2014/main" id="{978C04C4-9C6B-4536-8742-AEB5E4A71DF8}"/>
              </a:ext>
            </a:extLst>
          </p:cNvPr>
          <p:cNvSpPr>
            <a:spLocks noGrp="1"/>
          </p:cNvSpPr>
          <p:nvPr>
            <p:ph type="sldNum" idx="3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95F093B-2C1C-4DA0-8821-420ED28FB452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" name="PlaceHolder 5">
            <a:extLst>
              <a:ext uri="{FF2B5EF4-FFF2-40B4-BE49-F238E27FC236}">
                <a16:creationId xmlns:a16="http://schemas.microsoft.com/office/drawing/2014/main" id="{D2BD9387-D671-424F-9B11-A71E6D8C51D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the outline text format</a:t>
            </a:r>
          </a:p>
          <a:p>
            <a:pPr marL="864000" lvl="1" indent="-324000" algn="l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Outline Level</a:t>
            </a:r>
          </a:p>
          <a:p>
            <a:pPr marL="1296000" lvl="2" indent="-288000" algn="l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Outline Level</a:t>
            </a:r>
          </a:p>
          <a:p>
            <a:pPr marL="1728000" lvl="3" indent="-216000" algn="l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Outline Level</a:t>
            </a:r>
          </a:p>
          <a:p>
            <a:pPr marL="2160000" lvl="4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Outline Level</a:t>
            </a:r>
          </a:p>
          <a:p>
            <a:pPr marL="2592000" lvl="5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Sixth Outline Level</a:t>
            </a:r>
          </a:p>
          <a:p>
            <a:pPr marL="3024000" lvl="6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>
            <a:extLst>
              <a:ext uri="{FF2B5EF4-FFF2-40B4-BE49-F238E27FC236}">
                <a16:creationId xmlns:a16="http://schemas.microsoft.com/office/drawing/2014/main" id="{AD58F9AE-3797-4CCC-BB86-66812929A425}"/>
              </a:ext>
            </a:extLst>
          </p:cNvPr>
          <p:cNvSpPr>
            <a:spLocks noGrp="1"/>
          </p:cNvSpPr>
          <p:nvPr>
            <p:ph type="dt" idx="27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60" name="PlaceHolder 2">
            <a:extLst>
              <a:ext uri="{FF2B5EF4-FFF2-40B4-BE49-F238E27FC236}">
                <a16:creationId xmlns:a16="http://schemas.microsoft.com/office/drawing/2014/main" id="{F8B5DFB4-BD58-4C52-83A5-05C0B909F7EC}"/>
              </a:ext>
            </a:extLst>
          </p:cNvPr>
          <p:cNvSpPr>
            <a:spLocks noGrp="1"/>
          </p:cNvSpPr>
          <p:nvPr>
            <p:ph type="ftr" idx="28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61" name="PlaceHolder 3">
            <a:extLst>
              <a:ext uri="{FF2B5EF4-FFF2-40B4-BE49-F238E27FC236}">
                <a16:creationId xmlns:a16="http://schemas.microsoft.com/office/drawing/2014/main" id="{F2BB0183-5A3B-44DC-B8A8-5B51FEAAD0FF}"/>
              </a:ext>
            </a:extLst>
          </p:cNvPr>
          <p:cNvSpPr>
            <a:spLocks noGrp="1"/>
          </p:cNvSpPr>
          <p:nvPr>
            <p:ph type="sldNum" idx="29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A821F19-2A7C-4624-A03D-58AF805BCE98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>
            <a:extLst>
              <a:ext uri="{FF2B5EF4-FFF2-40B4-BE49-F238E27FC236}">
                <a16:creationId xmlns:a16="http://schemas.microsoft.com/office/drawing/2014/main" id="{2FD98719-1857-483F-A486-EDB1D76D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2880"/>
            <a:ext cx="401076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2000" b="1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2000" b="1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63" name="PlaceHolder 2">
            <a:extLst>
              <a:ext uri="{FF2B5EF4-FFF2-40B4-BE49-F238E27FC236}">
                <a16:creationId xmlns:a16="http://schemas.microsoft.com/office/drawing/2014/main" id="{1A76EFCC-6E8B-404C-ABA4-1DABF926BD5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766760" y="272880"/>
            <a:ext cx="681516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64" name="PlaceHolder 3">
            <a:extLst>
              <a:ext uri="{FF2B5EF4-FFF2-40B4-BE49-F238E27FC236}">
                <a16:creationId xmlns:a16="http://schemas.microsoft.com/office/drawing/2014/main" id="{78905E55-1F21-480A-909E-C6D41F41CF6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434960"/>
            <a:ext cx="401076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</p:txBody>
      </p:sp>
      <p:sp>
        <p:nvSpPr>
          <p:cNvPr id="65" name="PlaceHolder 4">
            <a:extLst>
              <a:ext uri="{FF2B5EF4-FFF2-40B4-BE49-F238E27FC236}">
                <a16:creationId xmlns:a16="http://schemas.microsoft.com/office/drawing/2014/main" id="{FA007ABD-961E-4E7D-9C4D-563DE3BC920C}"/>
              </a:ext>
            </a:extLst>
          </p:cNvPr>
          <p:cNvSpPr>
            <a:spLocks noGrp="1"/>
          </p:cNvSpPr>
          <p:nvPr>
            <p:ph type="dt" idx="30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66" name="PlaceHolder 5">
            <a:extLst>
              <a:ext uri="{FF2B5EF4-FFF2-40B4-BE49-F238E27FC236}">
                <a16:creationId xmlns:a16="http://schemas.microsoft.com/office/drawing/2014/main" id="{BC4EFAEC-EDEB-4BF8-BBB2-68E2EF7AD08D}"/>
              </a:ext>
            </a:extLst>
          </p:cNvPr>
          <p:cNvSpPr>
            <a:spLocks noGrp="1"/>
          </p:cNvSpPr>
          <p:nvPr>
            <p:ph type="ftr" idx="31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67" name="PlaceHolder 6">
            <a:extLst>
              <a:ext uri="{FF2B5EF4-FFF2-40B4-BE49-F238E27FC236}">
                <a16:creationId xmlns:a16="http://schemas.microsoft.com/office/drawing/2014/main" id="{63851D39-3976-485E-8568-CD2FD84B2D29}"/>
              </a:ext>
            </a:extLst>
          </p:cNvPr>
          <p:cNvSpPr>
            <a:spLocks noGrp="1"/>
          </p:cNvSpPr>
          <p:nvPr>
            <p:ph type="sldNum" idx="32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2FFA3A1-69B2-471D-BF32-E41702164551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>
            <a:extLst>
              <a:ext uri="{FF2B5EF4-FFF2-40B4-BE49-F238E27FC236}">
                <a16:creationId xmlns:a16="http://schemas.microsoft.com/office/drawing/2014/main" id="{36B1AF79-EE5B-47CF-9274-E07DF3198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9680" y="4800600"/>
            <a:ext cx="73148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2000" b="1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2000" b="1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69" name="PlaceHolder 2">
            <a:extLst>
              <a:ext uri="{FF2B5EF4-FFF2-40B4-BE49-F238E27FC236}">
                <a16:creationId xmlns:a16="http://schemas.microsoft.com/office/drawing/2014/main" id="{E4F23E12-BA7A-4D6F-A8CD-4FA88F2261EA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2389680" y="612720"/>
            <a:ext cx="73148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457200">
              <a:spcBef>
                <a:spcPts val="281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</a:lstStyle>
          <a:p>
            <a:pPr algn="l" defTabSz="457200">
              <a:spcBef>
                <a:spcPts val="281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the outline text format</a:t>
            </a:r>
          </a:p>
          <a:p>
            <a:pPr marL="457200" lvl="1" algn="l" defTabSz="4572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Outline Level</a:t>
            </a:r>
          </a:p>
          <a:p>
            <a:pPr marL="914400" lvl="2" algn="l" defTabSz="4572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Outline Level</a:t>
            </a:r>
          </a:p>
          <a:p>
            <a:pPr marL="1371600" lvl="3" algn="l" defTabSz="4572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Outline Level</a:t>
            </a:r>
          </a:p>
          <a:p>
            <a:pPr marL="1828800" lvl="4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Outline Level</a:t>
            </a:r>
          </a:p>
          <a:p>
            <a:pPr marL="2286000" lvl="5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Sixth Outline Level</a:t>
            </a:r>
          </a:p>
          <a:p>
            <a:pPr marL="2743200" lvl="6" algn="l" defTabSz="4572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tabLst>
                <a:tab pos="0" algn="l"/>
              </a:tabLst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Seventh Outline Level</a:t>
            </a:r>
          </a:p>
        </p:txBody>
      </p:sp>
      <p:sp>
        <p:nvSpPr>
          <p:cNvPr id="70" name="PlaceHolder 3">
            <a:extLst>
              <a:ext uri="{FF2B5EF4-FFF2-40B4-BE49-F238E27FC236}">
                <a16:creationId xmlns:a16="http://schemas.microsoft.com/office/drawing/2014/main" id="{0313FA6C-A584-419F-8F99-BA5AEA8EFF3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2389680" y="5367240"/>
            <a:ext cx="73148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</p:txBody>
      </p:sp>
      <p:sp>
        <p:nvSpPr>
          <p:cNvPr id="71" name="PlaceHolder 4">
            <a:extLst>
              <a:ext uri="{FF2B5EF4-FFF2-40B4-BE49-F238E27FC236}">
                <a16:creationId xmlns:a16="http://schemas.microsoft.com/office/drawing/2014/main" id="{88FA4FA1-315A-47AB-A829-59360C4EDCC6}"/>
              </a:ext>
            </a:extLst>
          </p:cNvPr>
          <p:cNvSpPr>
            <a:spLocks noGrp="1"/>
          </p:cNvSpPr>
          <p:nvPr>
            <p:ph type="dt" idx="33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72" name="PlaceHolder 5">
            <a:extLst>
              <a:ext uri="{FF2B5EF4-FFF2-40B4-BE49-F238E27FC236}">
                <a16:creationId xmlns:a16="http://schemas.microsoft.com/office/drawing/2014/main" id="{38B8A3FE-D719-49B6-A763-F837D3A04AEA}"/>
              </a:ext>
            </a:extLst>
          </p:cNvPr>
          <p:cNvSpPr>
            <a:spLocks noGrp="1"/>
          </p:cNvSpPr>
          <p:nvPr>
            <p:ph type="ftr" idx="34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73" name="PlaceHolder 6">
            <a:extLst>
              <a:ext uri="{FF2B5EF4-FFF2-40B4-BE49-F238E27FC236}">
                <a16:creationId xmlns:a16="http://schemas.microsoft.com/office/drawing/2014/main" id="{8B200E90-873B-44DA-AA21-CA61DCA9B801}"/>
              </a:ext>
            </a:extLst>
          </p:cNvPr>
          <p:cNvSpPr>
            <a:spLocks noGrp="1"/>
          </p:cNvSpPr>
          <p:nvPr>
            <p:ph type="sldNum" idx="35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EC2242F-4B94-47FD-96F4-3AADD1BB10AE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Three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>
            <a:extLst>
              <a:ext uri="{FF2B5EF4-FFF2-40B4-BE49-F238E27FC236}">
                <a16:creationId xmlns:a16="http://schemas.microsoft.com/office/drawing/2014/main" id="{EDDCA54C-E9ED-4372-8EAB-10480AC3E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12320"/>
            <a:ext cx="113792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81" name="PlaceHolder 2">
            <a:extLst>
              <a:ext uri="{FF2B5EF4-FFF2-40B4-BE49-F238E27FC236}">
                <a16:creationId xmlns:a16="http://schemas.microsoft.com/office/drawing/2014/main" id="{90B7E454-A212-4C16-A416-B945FAE2CB5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60960"/>
            <a:ext cx="3659400" cy="3658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indent="0" algn="ctr" defTabSz="457200">
              <a:lnSpc>
                <a:spcPct val="100000"/>
              </a:lnSpc>
              <a:buNone/>
              <a:tabLst>
                <a:tab pos="0" algn="l"/>
              </a:tabLst>
              <a:def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rPr>
              <a:t>Drag picture to placeholder or click icon to add</a:t>
            </a:r>
          </a:p>
        </p:txBody>
      </p:sp>
      <p:sp>
        <p:nvSpPr>
          <p:cNvPr id="82" name="PlaceHolder 3">
            <a:extLst>
              <a:ext uri="{FF2B5EF4-FFF2-40B4-BE49-F238E27FC236}">
                <a16:creationId xmlns:a16="http://schemas.microsoft.com/office/drawing/2014/main" id="{796F304B-B5CF-4675-838E-8623BE1C284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5220000"/>
            <a:ext cx="3657240" cy="1266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83" name="PlaceHolder 4">
            <a:extLst>
              <a:ext uri="{FF2B5EF4-FFF2-40B4-BE49-F238E27FC236}">
                <a16:creationId xmlns:a16="http://schemas.microsoft.com/office/drawing/2014/main" id="{0CA1469A-7B52-4A86-BEA6-BE8F1BF5F3AA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541400" y="1564920"/>
            <a:ext cx="3657240" cy="3654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indent="0" algn="ctr" defTabSz="457200">
              <a:lnSpc>
                <a:spcPct val="100000"/>
              </a:lnSpc>
              <a:buNone/>
              <a:tabLst>
                <a:tab pos="0" algn="l"/>
              </a:tabLst>
              <a:def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rPr>
              <a:t>Drag picture to placeholder or click icon to add</a:t>
            </a:r>
          </a:p>
        </p:txBody>
      </p:sp>
      <p:sp>
        <p:nvSpPr>
          <p:cNvPr id="84" name="PlaceHolder 5">
            <a:extLst>
              <a:ext uri="{FF2B5EF4-FFF2-40B4-BE49-F238E27FC236}">
                <a16:creationId xmlns:a16="http://schemas.microsoft.com/office/drawing/2014/main" id="{6140056E-6E9F-44B5-AC55-2D074D46605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541400" y="5220000"/>
            <a:ext cx="3657240" cy="127116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85" name="PlaceHolder 6">
            <a:extLst>
              <a:ext uri="{FF2B5EF4-FFF2-40B4-BE49-F238E27FC236}">
                <a16:creationId xmlns:a16="http://schemas.microsoft.com/office/drawing/2014/main" id="{8047AE11-28FA-4314-9DA3-895C8FF84CE6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402400" y="1568160"/>
            <a:ext cx="3657240" cy="3651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indent="0" algn="ctr" defTabSz="457200">
              <a:lnSpc>
                <a:spcPct val="100000"/>
              </a:lnSpc>
              <a:buNone/>
              <a:tabLst>
                <a:tab pos="0" algn="l"/>
              </a:tabLst>
              <a:def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sz="16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rPr>
              <a:t>Drag picture to placeholder or click icon to add</a:t>
            </a:r>
          </a:p>
        </p:txBody>
      </p:sp>
      <p:sp>
        <p:nvSpPr>
          <p:cNvPr id="86" name="PlaceHolder 7">
            <a:extLst>
              <a:ext uri="{FF2B5EF4-FFF2-40B4-BE49-F238E27FC236}">
                <a16:creationId xmlns:a16="http://schemas.microsoft.com/office/drawing/2014/main" id="{CBF9ABE3-D008-4E9E-BC8B-D343881D8C40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402400" y="5220000"/>
            <a:ext cx="3657240" cy="1266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87" name="PlaceHolder 8">
            <a:extLst>
              <a:ext uri="{FF2B5EF4-FFF2-40B4-BE49-F238E27FC236}">
                <a16:creationId xmlns:a16="http://schemas.microsoft.com/office/drawing/2014/main" id="{C3B60D01-8FA0-49CC-BD49-64292A39C818}"/>
              </a:ext>
            </a:extLst>
          </p:cNvPr>
          <p:cNvSpPr>
            <a:spLocks noGrp="1"/>
          </p:cNvSpPr>
          <p:nvPr>
            <p:ph type="sldNum" idx="36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6EE0DD6-027B-43E7-8F30-BA8EA8830298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88" name="Rectangle 27">
            <a:extLst>
              <a:ext uri="{FF2B5EF4-FFF2-40B4-BE49-F238E27FC236}">
                <a16:creationId xmlns:a16="http://schemas.microsoft.com/office/drawing/2014/main" id="{7FB546CB-1AF7-4082-BB8F-5F13DA35F514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01" name="Picture 28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90" name="PlaceHolder 9">
            <a:extLst>
              <a:ext uri="{FF2B5EF4-FFF2-40B4-BE49-F238E27FC236}">
                <a16:creationId xmlns:a16="http://schemas.microsoft.com/office/drawing/2014/main" id="{CABEB503-6E54-439A-9E6A-49267148562B}"/>
              </a:ext>
            </a:extLst>
          </p:cNvPr>
          <p:cNvSpPr>
            <a:spLocks noGrp="1"/>
          </p:cNvSpPr>
          <p:nvPr>
            <p:ph type="ftr" idx="37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>
            <a:extLst>
              <a:ext uri="{FF2B5EF4-FFF2-40B4-BE49-F238E27FC236}">
                <a16:creationId xmlns:a16="http://schemas.microsoft.com/office/drawing/2014/main" id="{D01DF62C-2FA8-44D9-87DA-F8E3BC612C62}"/>
              </a:ext>
            </a:extLst>
          </p:cNvPr>
          <p:cNvSpPr>
            <a:spLocks noGrp="1"/>
          </p:cNvSpPr>
          <p:nvPr>
            <p:ph type="body" hasCustomPrompt="1"/>
          </p:nvPr>
        </p:nvSpPr>
        <p:spPr>
          <a:xfrm>
            <a:off x="2415240" y="5656680"/>
            <a:ext cx="9436320" cy="83628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4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4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 Slide title</a:t>
            </a:r>
          </a:p>
        </p:txBody>
      </p:sp>
      <p:pic>
        <p:nvPicPr>
          <p:cNvPr id="95" name="Picture 9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5474880"/>
            <a:ext cx="2269800" cy="1114200"/>
          </a:xfrm>
          <a:prstGeom prst="rect">
            <a:avLst/>
          </a:prstGeom>
          <a:ln w="0">
            <a:noFill/>
          </a:ln>
        </p:spPr>
      </p:pic>
      <p:pic>
        <p:nvPicPr>
          <p:cNvPr id="96" name="Picture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1143800" y="5474880"/>
            <a:ext cx="1047960" cy="111420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>
            <a:extLst>
              <a:ext uri="{FF2B5EF4-FFF2-40B4-BE49-F238E27FC236}">
                <a16:creationId xmlns:a16="http://schemas.microsoft.com/office/drawing/2014/main" id="{CC178100-128C-49CE-B586-5A80E08DE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95" name="PlaceHolder 2">
            <a:extLst>
              <a:ext uri="{FF2B5EF4-FFF2-40B4-BE49-F238E27FC236}">
                <a16:creationId xmlns:a16="http://schemas.microsoft.com/office/drawing/2014/main" id="{87B46A86-BC3C-48FB-9A95-9C7819F976E3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2336760"/>
            <a:ext cx="9613440" cy="415548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96" name="PlaceHolder 3">
            <a:extLst>
              <a:ext uri="{FF2B5EF4-FFF2-40B4-BE49-F238E27FC236}">
                <a16:creationId xmlns:a16="http://schemas.microsoft.com/office/drawing/2014/main" id="{943B2974-41E7-4D2B-AC3C-6C3AD0496D07}"/>
              </a:ext>
            </a:extLst>
          </p:cNvPr>
          <p:cNvSpPr>
            <a:spLocks noGrp="1"/>
          </p:cNvSpPr>
          <p:nvPr>
            <p:ph type="dt" idx="3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90000" tIns="-45000" rIns="90000" bIns="-45000" anchor="t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8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8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rPr>
              <a:t>&lt;date/time&gt;</a:t>
            </a:r>
          </a:p>
        </p:txBody>
      </p:sp>
      <p:sp>
        <p:nvSpPr>
          <p:cNvPr id="97" name="PlaceHolder 4">
            <a:extLst>
              <a:ext uri="{FF2B5EF4-FFF2-40B4-BE49-F238E27FC236}">
                <a16:creationId xmlns:a16="http://schemas.microsoft.com/office/drawing/2014/main" id="{C997E7E2-89BA-4214-AE29-8FC3F9BDA6A4}"/>
              </a:ext>
            </a:extLst>
          </p:cNvPr>
          <p:cNvSpPr>
            <a:spLocks noGrp="1"/>
          </p:cNvSpPr>
          <p:nvPr>
            <p:ph type="ftr" idx="39"/>
          </p:nvPr>
        </p:nvSpPr>
        <p:spPr>
          <a:xfrm>
            <a:off x="680400" y="6492960"/>
            <a:ext cx="1056564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98" name="PlaceHolder 5">
            <a:extLst>
              <a:ext uri="{FF2B5EF4-FFF2-40B4-BE49-F238E27FC236}">
                <a16:creationId xmlns:a16="http://schemas.microsoft.com/office/drawing/2014/main" id="{F55A492B-C018-43E9-A536-BA8318B43112}"/>
              </a:ext>
            </a:extLst>
          </p:cNvPr>
          <p:cNvSpPr>
            <a:spLocks noGrp="1"/>
          </p:cNvSpPr>
          <p:nvPr>
            <p:ph type="sldNum" idx="40"/>
          </p:nvPr>
        </p:nvSpPr>
        <p:spPr>
          <a:xfrm>
            <a:off x="11246400" y="6492960"/>
            <a:ext cx="945360" cy="36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DED83D9-9F20-4D2B-BEAF-7AB29B80DF3F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>
            <a:extLst>
              <a:ext uri="{FF2B5EF4-FFF2-40B4-BE49-F238E27FC236}">
                <a16:creationId xmlns:a16="http://schemas.microsoft.com/office/drawing/2014/main" id="{E72A879E-B86D-48A1-AC78-214A2C32F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00" name="PlaceHolder 2">
            <a:extLst>
              <a:ext uri="{FF2B5EF4-FFF2-40B4-BE49-F238E27FC236}">
                <a16:creationId xmlns:a16="http://schemas.microsoft.com/office/drawing/2014/main" id="{9A9AC17A-B85F-4C86-A749-C737A3812950}"/>
              </a:ext>
            </a:extLst>
          </p:cNvPr>
          <p:cNvSpPr>
            <a:spLocks noGrp="1"/>
          </p:cNvSpPr>
          <p:nvPr>
            <p:ph type="sldNum" idx="41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F800D73-085D-46A5-B992-9E7671FA24E5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01" name="Rectangle 9">
            <a:extLst>
              <a:ext uri="{FF2B5EF4-FFF2-40B4-BE49-F238E27FC236}">
                <a16:creationId xmlns:a16="http://schemas.microsoft.com/office/drawing/2014/main" id="{E223D52C-E697-4049-8EAF-5AF6248E2A70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16" name="Picture 10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03" name="PlaceHolder 3">
            <a:extLst>
              <a:ext uri="{FF2B5EF4-FFF2-40B4-BE49-F238E27FC236}">
                <a16:creationId xmlns:a16="http://schemas.microsoft.com/office/drawing/2014/main" id="{BCCC1F90-1CF6-44C1-B40F-7131D667185F}"/>
              </a:ext>
            </a:extLst>
          </p:cNvPr>
          <p:cNvSpPr>
            <a:spLocks noGrp="1"/>
          </p:cNvSpPr>
          <p:nvPr>
            <p:ph type="ftr" idx="42"/>
          </p:nvPr>
        </p:nvSpPr>
        <p:spPr>
          <a:xfrm>
            <a:off x="680400" y="6487200"/>
            <a:ext cx="10357200" cy="37044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  <p:sp>
        <p:nvSpPr>
          <p:cNvPr id="104" name="PlaceHolder 4">
            <a:extLst>
              <a:ext uri="{FF2B5EF4-FFF2-40B4-BE49-F238E27FC236}">
                <a16:creationId xmlns:a16="http://schemas.microsoft.com/office/drawing/2014/main" id="{1632E20C-D38B-4E0B-8A6C-EC1D38451A0A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91200"/>
            <a:ext cx="11393640" cy="48956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06" name="矩形 58">
            <a:extLst>
              <a:ext uri="{FF2B5EF4-FFF2-40B4-BE49-F238E27FC236}">
                <a16:creationId xmlns:a16="http://schemas.microsoft.com/office/drawing/2014/main" id="{24E58023-FA3F-4D91-92E6-FB1376809383}"/>
              </a:ext>
            </a:extLst>
          </p:cNvPr>
          <p:cNvSpPr>
            <a:spLocks noGrp="1"/>
          </p:cNvSpPr>
          <p:nvPr/>
        </p:nvSpPr>
        <p:spPr>
          <a:xfrm>
            <a:off x="700200" y="1034280"/>
            <a:ext cx="361440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107" name="矩形 59">
            <a:extLst>
              <a:ext uri="{FF2B5EF4-FFF2-40B4-BE49-F238E27FC236}">
                <a16:creationId xmlns:a16="http://schemas.microsoft.com/office/drawing/2014/main" id="{4FA51326-2A78-4B2C-86A0-22F84E0E18C3}"/>
              </a:ext>
            </a:extLst>
          </p:cNvPr>
          <p:cNvSpPr>
            <a:spLocks noGrp="1"/>
          </p:cNvSpPr>
          <p:nvPr/>
        </p:nvSpPr>
        <p:spPr>
          <a:xfrm>
            <a:off x="4314960" y="1034280"/>
            <a:ext cx="317628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108" name="矩形 60">
            <a:extLst>
              <a:ext uri="{FF2B5EF4-FFF2-40B4-BE49-F238E27FC236}">
                <a16:creationId xmlns:a16="http://schemas.microsoft.com/office/drawing/2014/main" id="{F654152A-F28B-4BAA-A769-6415F5C30050}"/>
              </a:ext>
            </a:extLst>
          </p:cNvPr>
          <p:cNvSpPr>
            <a:spLocks noGrp="1"/>
          </p:cNvSpPr>
          <p:nvPr/>
        </p:nvSpPr>
        <p:spPr>
          <a:xfrm>
            <a:off x="7491600" y="1034280"/>
            <a:ext cx="257436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109" name="矩形 61">
            <a:extLst>
              <a:ext uri="{FF2B5EF4-FFF2-40B4-BE49-F238E27FC236}">
                <a16:creationId xmlns:a16="http://schemas.microsoft.com/office/drawing/2014/main" id="{D5FA64D2-B051-4C69-885E-1A8AF161B369}"/>
              </a:ext>
            </a:extLst>
          </p:cNvPr>
          <p:cNvSpPr>
            <a:spLocks noGrp="1"/>
          </p:cNvSpPr>
          <p:nvPr/>
        </p:nvSpPr>
        <p:spPr>
          <a:xfrm>
            <a:off x="10038600" y="1034280"/>
            <a:ext cx="215316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pic>
        <p:nvPicPr>
          <p:cNvPr id="123" name="object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727560" y="371160"/>
            <a:ext cx="2620080" cy="601560"/>
          </a:xfrm>
          <a:prstGeom prst="rect">
            <a:avLst/>
          </a:prstGeom>
          <a:ln w="0">
            <a:noFill/>
          </a:ln>
        </p:spPr>
      </p:pic>
      <p:pic>
        <p:nvPicPr>
          <p:cNvPr id="124" name="object 1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9747000" y="380520"/>
            <a:ext cx="2563920" cy="556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Two Colum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>
            <a:extLst>
              <a:ext uri="{FF2B5EF4-FFF2-40B4-BE49-F238E27FC236}">
                <a16:creationId xmlns:a16="http://schemas.microsoft.com/office/drawing/2014/main" id="{2B2E9F32-9782-41B2-9901-900C0D1F8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14" name="PlaceHolder 2">
            <a:extLst>
              <a:ext uri="{FF2B5EF4-FFF2-40B4-BE49-F238E27FC236}">
                <a16:creationId xmlns:a16="http://schemas.microsoft.com/office/drawing/2014/main" id="{6F757839-A925-408F-B9A8-CCD4215F34E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91200"/>
            <a:ext cx="5577480" cy="48956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15" name="PlaceHolder 3">
            <a:extLst>
              <a:ext uri="{FF2B5EF4-FFF2-40B4-BE49-F238E27FC236}">
                <a16:creationId xmlns:a16="http://schemas.microsoft.com/office/drawing/2014/main" id="{7F61E92E-9592-4A15-A0CD-680D6C0E81E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496560" y="1591200"/>
            <a:ext cx="5577480" cy="48956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16" name="PlaceHolder 4">
            <a:extLst>
              <a:ext uri="{FF2B5EF4-FFF2-40B4-BE49-F238E27FC236}">
                <a16:creationId xmlns:a16="http://schemas.microsoft.com/office/drawing/2014/main" id="{74AFF013-FC86-420B-B8FE-70D22BE7492D}"/>
              </a:ext>
            </a:extLst>
          </p:cNvPr>
          <p:cNvSpPr>
            <a:spLocks noGrp="1"/>
          </p:cNvSpPr>
          <p:nvPr>
            <p:ph type="sldNum" idx="43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DE30FBE-C4E7-4A8B-AABA-EED1C6578F1A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17" name="Rectangle 11">
            <a:extLst>
              <a:ext uri="{FF2B5EF4-FFF2-40B4-BE49-F238E27FC236}">
                <a16:creationId xmlns:a16="http://schemas.microsoft.com/office/drawing/2014/main" id="{B614C68F-3257-475B-A556-63551FF97996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26" name="Picture 1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19" name="PlaceHolder 5">
            <a:extLst>
              <a:ext uri="{FF2B5EF4-FFF2-40B4-BE49-F238E27FC236}">
                <a16:creationId xmlns:a16="http://schemas.microsoft.com/office/drawing/2014/main" id="{EED99691-B338-4367-AE4E-5B1CB10A349E}"/>
              </a:ext>
            </a:extLst>
          </p:cNvPr>
          <p:cNvSpPr>
            <a:spLocks noGrp="1"/>
          </p:cNvSpPr>
          <p:nvPr>
            <p:ph type="ftr" idx="44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Compari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>
            <a:extLst>
              <a:ext uri="{FF2B5EF4-FFF2-40B4-BE49-F238E27FC236}">
                <a16:creationId xmlns:a16="http://schemas.microsoft.com/office/drawing/2014/main" id="{A890A763-7EEC-47BE-B5F6-28651CF25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20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21" name="PlaceHolder 2">
            <a:extLst>
              <a:ext uri="{FF2B5EF4-FFF2-40B4-BE49-F238E27FC236}">
                <a16:creationId xmlns:a16="http://schemas.microsoft.com/office/drawing/2014/main" id="{858C8189-EAEB-4D8F-B378-9477305BAAEE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91200"/>
            <a:ext cx="5577480" cy="4604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8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8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22" name="PlaceHolder 3">
            <a:extLst>
              <a:ext uri="{FF2B5EF4-FFF2-40B4-BE49-F238E27FC236}">
                <a16:creationId xmlns:a16="http://schemas.microsoft.com/office/drawing/2014/main" id="{9CED8ACC-CEA7-4CC6-B378-DEC0380C289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2052000"/>
            <a:ext cx="5577480" cy="443376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23" name="PlaceHolder 4">
            <a:extLst>
              <a:ext uri="{FF2B5EF4-FFF2-40B4-BE49-F238E27FC236}">
                <a16:creationId xmlns:a16="http://schemas.microsoft.com/office/drawing/2014/main" id="{B0DD920A-30D2-4CC1-BB4F-F099C93F5CDF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476400" y="1590120"/>
            <a:ext cx="5577480" cy="4604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8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8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24" name="PlaceHolder 5">
            <a:extLst>
              <a:ext uri="{FF2B5EF4-FFF2-40B4-BE49-F238E27FC236}">
                <a16:creationId xmlns:a16="http://schemas.microsoft.com/office/drawing/2014/main" id="{28DDA93E-62E1-49A0-90B9-AE644FA330C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476400" y="2050920"/>
            <a:ext cx="5577480" cy="4434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25" name="PlaceHolder 6">
            <a:extLst>
              <a:ext uri="{FF2B5EF4-FFF2-40B4-BE49-F238E27FC236}">
                <a16:creationId xmlns:a16="http://schemas.microsoft.com/office/drawing/2014/main" id="{D53F7315-8198-4779-A521-62B078CCC180}"/>
              </a:ext>
            </a:extLst>
          </p:cNvPr>
          <p:cNvSpPr>
            <a:spLocks noGrp="1"/>
          </p:cNvSpPr>
          <p:nvPr>
            <p:ph type="sldNum" idx="45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5C5995F-1072-43B7-89E9-1199659A165E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26" name="Rectangle 13">
            <a:extLst>
              <a:ext uri="{FF2B5EF4-FFF2-40B4-BE49-F238E27FC236}">
                <a16:creationId xmlns:a16="http://schemas.microsoft.com/office/drawing/2014/main" id="{1745FA3C-6DF9-4329-9AD7-A28766E0E53D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37" name="Picture 14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28" name="PlaceHolder 7">
            <a:extLst>
              <a:ext uri="{FF2B5EF4-FFF2-40B4-BE49-F238E27FC236}">
                <a16:creationId xmlns:a16="http://schemas.microsoft.com/office/drawing/2014/main" id="{6DCA4EFA-05E7-4422-8B61-48B5B7A61E60}"/>
              </a:ext>
            </a:extLst>
          </p:cNvPr>
          <p:cNvSpPr>
            <a:spLocks noGrp="1"/>
          </p:cNvSpPr>
          <p:nvPr>
            <p:ph type="ftr" idx="46"/>
          </p:nvPr>
        </p:nvSpPr>
        <p:spPr>
          <a:xfrm>
            <a:off x="680400" y="6487200"/>
            <a:ext cx="10357200" cy="37044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>
            <a:extLst>
              <a:ext uri="{FF2B5EF4-FFF2-40B4-BE49-F238E27FC236}">
                <a16:creationId xmlns:a16="http://schemas.microsoft.com/office/drawing/2014/main" id="{E445150F-DC00-4BD1-8ECD-F1C04F3F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8" name="PlaceHolder 2">
            <a:extLst>
              <a:ext uri="{FF2B5EF4-FFF2-40B4-BE49-F238E27FC236}">
                <a16:creationId xmlns:a16="http://schemas.microsoft.com/office/drawing/2014/main" id="{3464CFA8-E60F-40AD-8C77-3D09D9E9307A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9" name="PlaceHolder 3">
            <a:extLst>
              <a:ext uri="{FF2B5EF4-FFF2-40B4-BE49-F238E27FC236}">
                <a16:creationId xmlns:a16="http://schemas.microsoft.com/office/drawing/2014/main" id="{971EE255-3327-40D6-AECE-F45C41F4C6F0}"/>
              </a:ext>
            </a:extLst>
          </p:cNvPr>
          <p:cNvSpPr>
            <a:spLocks noGrp="1"/>
          </p:cNvSpPr>
          <p:nvPr>
            <p:ph type="dt" idx="4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10" name="PlaceHolder 4">
            <a:extLst>
              <a:ext uri="{FF2B5EF4-FFF2-40B4-BE49-F238E27FC236}">
                <a16:creationId xmlns:a16="http://schemas.microsoft.com/office/drawing/2014/main" id="{1106E6D0-C5F3-4576-869B-270E8B39A320}"/>
              </a:ext>
            </a:extLst>
          </p:cNvPr>
          <p:cNvSpPr>
            <a:spLocks noGrp="1"/>
          </p:cNvSpPr>
          <p:nvPr>
            <p:ph type="ftr" idx="5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11" name="PlaceHolder 5">
            <a:extLst>
              <a:ext uri="{FF2B5EF4-FFF2-40B4-BE49-F238E27FC236}">
                <a16:creationId xmlns:a16="http://schemas.microsoft.com/office/drawing/2014/main" id="{8849187E-EC8F-4286-AFCA-15836E7902C7}"/>
              </a:ext>
            </a:extLst>
          </p:cNvPr>
          <p:cNvSpPr>
            <a:spLocks noGrp="1"/>
          </p:cNvSpPr>
          <p:nvPr>
            <p:ph type="sldNum" idx="6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64E9EA9-DFCE-4DCC-A6BF-868FE0478614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>
            <a:extLst>
              <a:ext uri="{FF2B5EF4-FFF2-40B4-BE49-F238E27FC236}">
                <a16:creationId xmlns:a16="http://schemas.microsoft.com/office/drawing/2014/main" id="{5B4A97B4-AABF-4286-B875-8AC563906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30" name="PlaceHolder 2">
            <a:extLst>
              <a:ext uri="{FF2B5EF4-FFF2-40B4-BE49-F238E27FC236}">
                <a16:creationId xmlns:a16="http://schemas.microsoft.com/office/drawing/2014/main" id="{8FEC56F2-7BED-4EB9-8023-C628856EC430}"/>
              </a:ext>
            </a:extLst>
          </p:cNvPr>
          <p:cNvSpPr>
            <a:spLocks noGrp="1"/>
          </p:cNvSpPr>
          <p:nvPr>
            <p:ph type="sldNum" idx="47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1CF92E4-3434-4098-AE15-46D8246C1961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31" name="Rectangle 9">
            <a:extLst>
              <a:ext uri="{FF2B5EF4-FFF2-40B4-BE49-F238E27FC236}">
                <a16:creationId xmlns:a16="http://schemas.microsoft.com/office/drawing/2014/main" id="{3BEE5D7D-5CD4-40CD-A9D6-6FECBF49B8A8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38" name="Picture 10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33" name="PlaceHolder 3">
            <a:extLst>
              <a:ext uri="{FF2B5EF4-FFF2-40B4-BE49-F238E27FC236}">
                <a16:creationId xmlns:a16="http://schemas.microsoft.com/office/drawing/2014/main" id="{ECE3ECA0-A722-41FD-A60D-874A1E07934A}"/>
              </a:ext>
            </a:extLst>
          </p:cNvPr>
          <p:cNvSpPr>
            <a:spLocks noGrp="1"/>
          </p:cNvSpPr>
          <p:nvPr>
            <p:ph type="ftr" idx="48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>
            <a:extLst>
              <a:ext uri="{FF2B5EF4-FFF2-40B4-BE49-F238E27FC236}">
                <a16:creationId xmlns:a16="http://schemas.microsoft.com/office/drawing/2014/main" id="{80B308A7-B4B0-4D74-95CE-3BF4EEB940F8}"/>
              </a:ext>
            </a:extLst>
          </p:cNvPr>
          <p:cNvSpPr>
            <a:spLocks noGrp="1"/>
          </p:cNvSpPr>
          <p:nvPr>
            <p:ph type="sldNum" idx="49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A8E81A7-BF25-4A37-BA27-64CBAD488B5D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35" name="Rectangle 9">
            <a:extLst>
              <a:ext uri="{FF2B5EF4-FFF2-40B4-BE49-F238E27FC236}">
                <a16:creationId xmlns:a16="http://schemas.microsoft.com/office/drawing/2014/main" id="{69A6E3D4-D47C-40CF-AF4B-1E359636CE54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41" name="Picture 10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37" name="PlaceHolder 2">
            <a:extLst>
              <a:ext uri="{FF2B5EF4-FFF2-40B4-BE49-F238E27FC236}">
                <a16:creationId xmlns:a16="http://schemas.microsoft.com/office/drawing/2014/main" id="{519A41BB-B3B7-474F-9711-D6374CB0FC22}"/>
              </a:ext>
            </a:extLst>
          </p:cNvPr>
          <p:cNvSpPr>
            <a:spLocks noGrp="1"/>
          </p:cNvSpPr>
          <p:nvPr>
            <p:ph type="ftr" idx="50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Call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>
            <a:extLst>
              <a:ext uri="{FF2B5EF4-FFF2-40B4-BE49-F238E27FC236}">
                <a16:creationId xmlns:a16="http://schemas.microsoft.com/office/drawing/2014/main" id="{7BB3BA73-628A-48BE-A10D-778C91A5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792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39" name="PlaceHolder 2">
            <a:extLst>
              <a:ext uri="{FF2B5EF4-FFF2-40B4-BE49-F238E27FC236}">
                <a16:creationId xmlns:a16="http://schemas.microsoft.com/office/drawing/2014/main" id="{647CA7F7-E013-4728-9B59-E9A288573F00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80760"/>
            <a:ext cx="7721640" cy="490608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  <a:lvl2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2pPr>
            <a:lvl3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3pPr>
            <a:lvl4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4pPr>
            <a:lvl5pPr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5pPr>
          </a:lstStyle>
          <a:p>
            <a:pPr marL="228600" indent="-137160" algn="l" defTabSz="914400">
              <a:lnSpc>
                <a:spcPct val="90000"/>
              </a:lnSpc>
              <a:spcBef>
                <a:spcPts val="1001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  <a:p>
            <a:pPr marL="685800" lvl="1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Second level</a:t>
            </a:r>
          </a:p>
          <a:p>
            <a:pPr marL="1143000" lvl="2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Third level</a:t>
            </a:r>
          </a:p>
          <a:p>
            <a:pPr marL="1600200" lvl="3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Fourth level</a:t>
            </a:r>
          </a:p>
          <a:p>
            <a:pPr marL="2057400" lvl="4" indent="-137160" algn="l" defTabSz="914400">
              <a:lnSpc>
                <a:spcPct val="90000"/>
              </a:lnSpc>
              <a:spcBef>
                <a:spcPts val="499"/>
              </a:spcBef>
              <a:buClr>
                <a:srgbClr val="59280F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Fifth level</a:t>
            </a:r>
          </a:p>
        </p:txBody>
      </p:sp>
      <p:sp>
        <p:nvSpPr>
          <p:cNvPr id="140" name="PlaceHolder 3">
            <a:extLst>
              <a:ext uri="{FF2B5EF4-FFF2-40B4-BE49-F238E27FC236}">
                <a16:creationId xmlns:a16="http://schemas.microsoft.com/office/drawing/2014/main" id="{FF636C29-8938-49BB-BFB4-FCBA85378EC6}"/>
              </a:ext>
            </a:extLst>
          </p:cNvPr>
          <p:cNvSpPr>
            <a:spLocks noGrp="1"/>
          </p:cNvSpPr>
          <p:nvPr>
            <p:ph type="sldNum" idx="51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9E25602-97E3-4E66-BC29-14618F5F4418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41" name="Rectangle 11">
            <a:extLst>
              <a:ext uri="{FF2B5EF4-FFF2-40B4-BE49-F238E27FC236}">
                <a16:creationId xmlns:a16="http://schemas.microsoft.com/office/drawing/2014/main" id="{FBA7D872-A0DA-4126-925E-71A5AEDDCC6C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50" name="Picture 1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43" name="PlaceHolder 4">
            <a:extLst>
              <a:ext uri="{FF2B5EF4-FFF2-40B4-BE49-F238E27FC236}">
                <a16:creationId xmlns:a16="http://schemas.microsoft.com/office/drawing/2014/main" id="{0A8621C9-1941-4A3C-BFB3-13AB53CA670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402400" y="1580760"/>
            <a:ext cx="3789360" cy="3657240"/>
          </a:xfrm>
          <a:prstGeom prst="rect">
            <a:avLst/>
          </a:prstGeom>
          <a:solidFill>
            <a:srgbClr val="FAC907"/>
          </a:solidFill>
          <a:ln w="0">
            <a:noFill/>
          </a:ln>
        </p:spPr>
        <p:txBody>
          <a:bodyPr lIns="91440" tIns="45720" rIns="18288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44" name="PlaceHolder 5">
            <a:extLst>
              <a:ext uri="{FF2B5EF4-FFF2-40B4-BE49-F238E27FC236}">
                <a16:creationId xmlns:a16="http://schemas.microsoft.com/office/drawing/2014/main" id="{C88AAE3C-160F-4C31-9268-DD50A75946F9}"/>
              </a:ext>
            </a:extLst>
          </p:cNvPr>
          <p:cNvSpPr>
            <a:spLocks noGrp="1"/>
          </p:cNvSpPr>
          <p:nvPr>
            <p:ph type="ftr" idx="52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Callout with Im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>
            <a:extLst>
              <a:ext uri="{FF2B5EF4-FFF2-40B4-BE49-F238E27FC236}">
                <a16:creationId xmlns:a16="http://schemas.microsoft.com/office/drawing/2014/main" id="{A7DD5187-9D41-441D-8487-72A9830F4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792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46" name="PlaceHolder 2">
            <a:extLst>
              <a:ext uri="{FF2B5EF4-FFF2-40B4-BE49-F238E27FC236}">
                <a16:creationId xmlns:a16="http://schemas.microsoft.com/office/drawing/2014/main" id="{00FF3CF5-E6A6-4355-8DE1-215C5A8CBFAF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80760"/>
            <a:ext cx="7721640" cy="4906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indent="0" algn="ctr" defTabSz="457200">
              <a:lnSpc>
                <a:spcPct val="100000"/>
              </a:lnSpc>
              <a:buNone/>
              <a:tabLst>
                <a:tab pos="0" algn="l"/>
              </a:tabLst>
              <a:defRPr sz="24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sz="2400" b="0" u="none">
                <a:solidFill>
                  <a:schemeClr val="lt1"/>
                </a:solidFill>
                <a:latin typeface="Trebuchet MS"/>
                <a:ea typeface="Trebuchet MS"/>
                <a:cs typeface="Trebuchet MS"/>
              </a:rPr>
              <a:t>Drag picture to placeholder or click icon to add</a:t>
            </a:r>
          </a:p>
        </p:txBody>
      </p:sp>
      <p:sp>
        <p:nvSpPr>
          <p:cNvPr id="147" name="PlaceHolder 3">
            <a:extLst>
              <a:ext uri="{FF2B5EF4-FFF2-40B4-BE49-F238E27FC236}">
                <a16:creationId xmlns:a16="http://schemas.microsoft.com/office/drawing/2014/main" id="{E3B8BE15-2CD8-4A14-87A5-9C98CC43AB6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402400" y="1580760"/>
            <a:ext cx="3789360" cy="3657240"/>
          </a:xfrm>
          <a:prstGeom prst="rect">
            <a:avLst/>
          </a:prstGeom>
          <a:solidFill>
            <a:srgbClr val="FAC907"/>
          </a:solidFill>
          <a:ln w="0">
            <a:noFill/>
          </a:ln>
        </p:spPr>
        <p:txBody>
          <a:bodyPr lIns="91440" tIns="91440" rIns="18288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48" name="PlaceHolder 4">
            <a:extLst>
              <a:ext uri="{FF2B5EF4-FFF2-40B4-BE49-F238E27FC236}">
                <a16:creationId xmlns:a16="http://schemas.microsoft.com/office/drawing/2014/main" id="{59072225-3FC9-459F-A978-AB9EDD243B2E}"/>
              </a:ext>
            </a:extLst>
          </p:cNvPr>
          <p:cNvSpPr>
            <a:spLocks noGrp="1"/>
          </p:cNvSpPr>
          <p:nvPr>
            <p:ph type="sldNum" idx="53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76D2975-83C5-4733-BA62-8D9C587BD4EC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49" name="Rectangle 11">
            <a:extLst>
              <a:ext uri="{FF2B5EF4-FFF2-40B4-BE49-F238E27FC236}">
                <a16:creationId xmlns:a16="http://schemas.microsoft.com/office/drawing/2014/main" id="{D7297169-90CD-494F-86C1-F012B372B581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58" name="Picture 1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5">
            <a:extLst>
              <a:ext uri="{FF2B5EF4-FFF2-40B4-BE49-F238E27FC236}">
                <a16:creationId xmlns:a16="http://schemas.microsoft.com/office/drawing/2014/main" id="{AE46D852-D8BE-4302-85F6-1C3F092DC189}"/>
              </a:ext>
            </a:extLst>
          </p:cNvPr>
          <p:cNvSpPr>
            <a:spLocks noGrp="1"/>
          </p:cNvSpPr>
          <p:nvPr>
            <p:ph type="ftr" idx="54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Three Column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>
            <a:extLst>
              <a:ext uri="{FF2B5EF4-FFF2-40B4-BE49-F238E27FC236}">
                <a16:creationId xmlns:a16="http://schemas.microsoft.com/office/drawing/2014/main" id="{13AE869C-DB16-422B-A928-8AD548957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1213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24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sp>
        <p:nvSpPr>
          <p:cNvPr id="153" name="PlaceHolder 2">
            <a:extLst>
              <a:ext uri="{FF2B5EF4-FFF2-40B4-BE49-F238E27FC236}">
                <a16:creationId xmlns:a16="http://schemas.microsoft.com/office/drawing/2014/main" id="{0D622681-D449-4F35-A3FC-27D25C51907F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60960" y="1591200"/>
            <a:ext cx="3657240" cy="4604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rPr>
              <a:t>Click to edit Master text styles</a:t>
            </a:r>
          </a:p>
        </p:txBody>
      </p:sp>
      <p:sp>
        <p:nvSpPr>
          <p:cNvPr id="154" name="PlaceHolder 3">
            <a:extLst>
              <a:ext uri="{FF2B5EF4-FFF2-40B4-BE49-F238E27FC236}">
                <a16:creationId xmlns:a16="http://schemas.microsoft.com/office/drawing/2014/main" id="{20CEDEA2-F81B-4CFD-B258-1C1AC344DD22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2052000"/>
            <a:ext cx="3637800" cy="4434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55" name="PlaceHolder 4">
            <a:extLst>
              <a:ext uri="{FF2B5EF4-FFF2-40B4-BE49-F238E27FC236}">
                <a16:creationId xmlns:a16="http://schemas.microsoft.com/office/drawing/2014/main" id="{1A5251B5-5929-4805-9540-A2F15E5DC45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447440" y="1591200"/>
            <a:ext cx="3657240" cy="4604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rPr>
              <a:t>Click to edit Master text styles</a:t>
            </a:r>
          </a:p>
        </p:txBody>
      </p:sp>
      <p:sp>
        <p:nvSpPr>
          <p:cNvPr id="156" name="PlaceHolder 5">
            <a:extLst>
              <a:ext uri="{FF2B5EF4-FFF2-40B4-BE49-F238E27FC236}">
                <a16:creationId xmlns:a16="http://schemas.microsoft.com/office/drawing/2014/main" id="{9ABCE149-8DFA-42B0-A367-1C6B88008EB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4447440" y="2052000"/>
            <a:ext cx="3657240" cy="4434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57" name="PlaceHolder 6">
            <a:extLst>
              <a:ext uri="{FF2B5EF4-FFF2-40B4-BE49-F238E27FC236}">
                <a16:creationId xmlns:a16="http://schemas.microsoft.com/office/drawing/2014/main" id="{C3D9B2FE-FC2D-4C7F-B1D6-483E2CA1754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233920" y="1591200"/>
            <a:ext cx="3748680" cy="4604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800" b="1" u="none">
                <a:solidFill>
                  <a:schemeClr val="dk1"/>
                </a:solidFill>
                <a:latin typeface="Source Sans Pro Semibold"/>
                <a:ea typeface="Source Sans Pro Semibold"/>
                <a:cs typeface="Source Sans Pro Semibold"/>
              </a:rPr>
              <a:t>Click to edit Master text styles</a:t>
            </a:r>
          </a:p>
        </p:txBody>
      </p:sp>
      <p:sp>
        <p:nvSpPr>
          <p:cNvPr id="158" name="PlaceHolder 7">
            <a:extLst>
              <a:ext uri="{FF2B5EF4-FFF2-40B4-BE49-F238E27FC236}">
                <a16:creationId xmlns:a16="http://schemas.microsoft.com/office/drawing/2014/main" id="{16830FA3-A608-4633-A0CF-7D4F37F1C009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8233920" y="2052000"/>
            <a:ext cx="3748680" cy="44348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t">
            <a:norm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14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edit Master text styles</a:t>
            </a:r>
          </a:p>
        </p:txBody>
      </p:sp>
      <p:sp>
        <p:nvSpPr>
          <p:cNvPr id="159" name="PlaceHolder 8">
            <a:extLst>
              <a:ext uri="{FF2B5EF4-FFF2-40B4-BE49-F238E27FC236}">
                <a16:creationId xmlns:a16="http://schemas.microsoft.com/office/drawing/2014/main" id="{08DD2A32-7213-423E-BBD9-43021A3BC2BA}"/>
              </a:ext>
            </a:extLst>
          </p:cNvPr>
          <p:cNvSpPr>
            <a:spLocks noGrp="1"/>
          </p:cNvSpPr>
          <p:nvPr>
            <p:ph type="sldNum" idx="55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AE759DE-FBE4-41B0-9F33-E2B9FCCC8A88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‹#›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60" name="Rectangle 17">
            <a:extLst>
              <a:ext uri="{FF2B5EF4-FFF2-40B4-BE49-F238E27FC236}">
                <a16:creationId xmlns:a16="http://schemas.microsoft.com/office/drawing/2014/main" id="{5128E2E9-3828-42FA-8942-2CAECB16AD83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173" name="Picture 18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162" name="PlaceHolder 9">
            <a:extLst>
              <a:ext uri="{FF2B5EF4-FFF2-40B4-BE49-F238E27FC236}">
                <a16:creationId xmlns:a16="http://schemas.microsoft.com/office/drawing/2014/main" id="{4733C89C-800C-4069-BCEF-665384EAFBDD}"/>
              </a:ext>
            </a:extLst>
          </p:cNvPr>
          <p:cNvSpPr>
            <a:spLocks noGrp="1"/>
          </p:cNvSpPr>
          <p:nvPr>
            <p:ph type="ftr" idx="56"/>
          </p:nvPr>
        </p:nvSpPr>
        <p:spPr>
          <a:xfrm>
            <a:off x="680400" y="6487200"/>
            <a:ext cx="10357200" cy="364680"/>
          </a:xfrm>
          <a:prstGeom prst="rect">
            <a:avLst/>
          </a:prstGeom>
          <a:noFill/>
          <a:ln w="0">
            <a:noFill/>
          </a:ln>
        </p:spPr>
        <p:txBody>
          <a:bodyPr lIns="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&lt;footer&gt;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D59FD6AF-1CF6-40F9-853C-A41252D8E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080" y="274680"/>
            <a:ext cx="274284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13" name="PlaceHolder 2">
            <a:extLst>
              <a:ext uri="{FF2B5EF4-FFF2-40B4-BE49-F238E27FC236}">
                <a16:creationId xmlns:a16="http://schemas.microsoft.com/office/drawing/2014/main" id="{3E526258-F292-4C46-A957-240DDB9BF9A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274680"/>
            <a:ext cx="802620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14" name="PlaceHolder 3">
            <a:extLst>
              <a:ext uri="{FF2B5EF4-FFF2-40B4-BE49-F238E27FC236}">
                <a16:creationId xmlns:a16="http://schemas.microsoft.com/office/drawing/2014/main" id="{C7F4A3A5-5932-47FA-9A52-5374FEA2E6F7}"/>
              </a:ext>
            </a:extLst>
          </p:cNvPr>
          <p:cNvSpPr>
            <a:spLocks noGrp="1"/>
          </p:cNvSpPr>
          <p:nvPr>
            <p:ph type="dt" idx="7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15" name="PlaceHolder 4">
            <a:extLst>
              <a:ext uri="{FF2B5EF4-FFF2-40B4-BE49-F238E27FC236}">
                <a16:creationId xmlns:a16="http://schemas.microsoft.com/office/drawing/2014/main" id="{46F605F0-8948-450F-94B8-1629675D140A}"/>
              </a:ext>
            </a:extLst>
          </p:cNvPr>
          <p:cNvSpPr>
            <a:spLocks noGrp="1"/>
          </p:cNvSpPr>
          <p:nvPr>
            <p:ph type="ftr" idx="8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16" name="PlaceHolder 5">
            <a:extLst>
              <a:ext uri="{FF2B5EF4-FFF2-40B4-BE49-F238E27FC236}">
                <a16:creationId xmlns:a16="http://schemas.microsoft.com/office/drawing/2014/main" id="{24B170AE-7F72-442D-9D11-AF0A01E33129}"/>
              </a:ext>
            </a:extLst>
          </p:cNvPr>
          <p:cNvSpPr>
            <a:spLocks noGrp="1"/>
          </p:cNvSpPr>
          <p:nvPr>
            <p:ph type="sldNum" idx="9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D2D23EB-5691-49C8-907F-F7EBA665433D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ntent 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>
            <a:extLst>
              <a:ext uri="{FF2B5EF4-FFF2-40B4-BE49-F238E27FC236}">
                <a16:creationId xmlns:a16="http://schemas.microsoft.com/office/drawing/2014/main" id="{E5CE2CD9-7DCF-4293-AD48-591D98910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18" name="PlaceHolder 2">
            <a:extLst>
              <a:ext uri="{FF2B5EF4-FFF2-40B4-BE49-F238E27FC236}">
                <a16:creationId xmlns:a16="http://schemas.microsoft.com/office/drawing/2014/main" id="{0235922B-0017-4600-BAA8-DA4D90DCAC07}"/>
              </a:ext>
            </a:extLst>
          </p:cNvPr>
          <p:cNvSpPr>
            <a:spLocks noGrp="1"/>
          </p:cNvSpPr>
          <p:nvPr>
            <p:ph type="sldNum" idx="10"/>
          </p:nvPr>
        </p:nvSpPr>
        <p:spPr>
          <a:xfrm>
            <a:off x="11037960" y="648720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2743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F0CFA98-EF89-483F-A0F5-FC7073377BD3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1EF52AFC-8E9C-4BCD-8CBF-EC9AD4A2CB95}"/>
              </a:ext>
            </a:extLst>
          </p:cNvPr>
          <p:cNvSpPr>
            <a:spLocks noGrp="1"/>
          </p:cNvSpPr>
          <p:nvPr/>
        </p:nvSpPr>
        <p:spPr>
          <a:xfrm>
            <a:off x="214560" y="0"/>
            <a:ext cx="465120" cy="120204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/>
          </a:p>
        </p:txBody>
      </p:sp>
      <p:pic>
        <p:nvPicPr>
          <p:cNvPr id="34" name="Picture 10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4600" y="784800"/>
            <a:ext cx="365760" cy="370440"/>
          </a:xfrm>
          <a:prstGeom prst="rect">
            <a:avLst/>
          </a:prstGeom>
          <a:ln w="0">
            <a:noFill/>
          </a:ln>
        </p:spPr>
      </p:pic>
      <p:sp>
        <p:nvSpPr>
          <p:cNvPr id="21" name="PlaceHolder 3">
            <a:extLst>
              <a:ext uri="{FF2B5EF4-FFF2-40B4-BE49-F238E27FC236}">
                <a16:creationId xmlns:a16="http://schemas.microsoft.com/office/drawing/2014/main" id="{40E0CC3B-ED80-4D24-ABAA-C7C6E7923BAD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680400" y="6487200"/>
            <a:ext cx="10357200" cy="37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&lt;footer&gt;</a:t>
            </a:r>
          </a:p>
        </p:txBody>
      </p:sp>
      <p:sp>
        <p:nvSpPr>
          <p:cNvPr id="22" name="PlaceHolder 4">
            <a:extLst>
              <a:ext uri="{FF2B5EF4-FFF2-40B4-BE49-F238E27FC236}">
                <a16:creationId xmlns:a16="http://schemas.microsoft.com/office/drawing/2014/main" id="{8A98E728-4DDD-4FC7-817F-C80086B2FAC6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0400" y="1591200"/>
            <a:ext cx="11393640" cy="4895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>
            <a:lvl1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24" name="矩形 58">
            <a:extLst>
              <a:ext uri="{FF2B5EF4-FFF2-40B4-BE49-F238E27FC236}">
                <a16:creationId xmlns:a16="http://schemas.microsoft.com/office/drawing/2014/main" id="{67F3DEC7-8649-4E0D-ADB2-83105DF8EEF7}"/>
              </a:ext>
            </a:extLst>
          </p:cNvPr>
          <p:cNvSpPr>
            <a:spLocks noGrp="1"/>
          </p:cNvSpPr>
          <p:nvPr/>
        </p:nvSpPr>
        <p:spPr>
          <a:xfrm>
            <a:off x="700200" y="1034280"/>
            <a:ext cx="361440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5" name="矩形 59">
            <a:extLst>
              <a:ext uri="{FF2B5EF4-FFF2-40B4-BE49-F238E27FC236}">
                <a16:creationId xmlns:a16="http://schemas.microsoft.com/office/drawing/2014/main" id="{A8753505-A740-4BF0-A3E7-63343D0AB556}"/>
              </a:ext>
            </a:extLst>
          </p:cNvPr>
          <p:cNvSpPr>
            <a:spLocks noGrp="1"/>
          </p:cNvSpPr>
          <p:nvPr/>
        </p:nvSpPr>
        <p:spPr>
          <a:xfrm>
            <a:off x="4314960" y="1034280"/>
            <a:ext cx="317628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6" name="矩形 60">
            <a:extLst>
              <a:ext uri="{FF2B5EF4-FFF2-40B4-BE49-F238E27FC236}">
                <a16:creationId xmlns:a16="http://schemas.microsoft.com/office/drawing/2014/main" id="{5313DECE-2C92-418C-9A2E-E7047C241C52}"/>
              </a:ext>
            </a:extLst>
          </p:cNvPr>
          <p:cNvSpPr>
            <a:spLocks noGrp="1"/>
          </p:cNvSpPr>
          <p:nvPr/>
        </p:nvSpPr>
        <p:spPr>
          <a:xfrm>
            <a:off x="7491600" y="1034280"/>
            <a:ext cx="257436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7" name="矩形 61">
            <a:extLst>
              <a:ext uri="{FF2B5EF4-FFF2-40B4-BE49-F238E27FC236}">
                <a16:creationId xmlns:a16="http://schemas.microsoft.com/office/drawing/2014/main" id="{8C236970-B111-4DFF-92C0-EBD460FB3A35}"/>
              </a:ext>
            </a:extLst>
          </p:cNvPr>
          <p:cNvSpPr>
            <a:spLocks noGrp="1"/>
          </p:cNvSpPr>
          <p:nvPr/>
        </p:nvSpPr>
        <p:spPr>
          <a:xfrm>
            <a:off x="10038600" y="1034280"/>
            <a:ext cx="2153160" cy="16092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pic>
        <p:nvPicPr>
          <p:cNvPr id="41" name="object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727560" y="371160"/>
            <a:ext cx="2620080" cy="601560"/>
          </a:xfrm>
          <a:prstGeom prst="rect">
            <a:avLst/>
          </a:prstGeom>
          <a:ln w="0">
            <a:noFill/>
          </a:ln>
        </p:spPr>
      </p:pic>
      <p:pic>
        <p:nvPicPr>
          <p:cNvPr id="42" name="object 1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9747000" y="380520"/>
            <a:ext cx="2563920" cy="556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>
            <a:extLst>
              <a:ext uri="{FF2B5EF4-FFF2-40B4-BE49-F238E27FC236}">
                <a16:creationId xmlns:a16="http://schemas.microsoft.com/office/drawing/2014/main" id="{0C11C971-6985-40ED-A88B-9E611A09F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32" name="PlaceHolder 2">
            <a:extLst>
              <a:ext uri="{FF2B5EF4-FFF2-40B4-BE49-F238E27FC236}">
                <a16:creationId xmlns:a16="http://schemas.microsoft.com/office/drawing/2014/main" id="{E971CEEB-E9C0-44F8-AD92-0C45E4A4DBDF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  <a:def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sz="3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33" name="PlaceHolder 3">
            <a:extLst>
              <a:ext uri="{FF2B5EF4-FFF2-40B4-BE49-F238E27FC236}">
                <a16:creationId xmlns:a16="http://schemas.microsoft.com/office/drawing/2014/main" id="{843DF369-8D7E-41F6-A351-E8F29E08E99A}"/>
              </a:ext>
            </a:extLst>
          </p:cNvPr>
          <p:cNvSpPr>
            <a:spLocks noGrp="1"/>
          </p:cNvSpPr>
          <p:nvPr>
            <p:ph type="dt" idx="12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34" name="PlaceHolder 4">
            <a:extLst>
              <a:ext uri="{FF2B5EF4-FFF2-40B4-BE49-F238E27FC236}">
                <a16:creationId xmlns:a16="http://schemas.microsoft.com/office/drawing/2014/main" id="{32180B23-499E-4E20-8383-95738144E13D}"/>
              </a:ext>
            </a:extLst>
          </p:cNvPr>
          <p:cNvSpPr>
            <a:spLocks noGrp="1"/>
          </p:cNvSpPr>
          <p:nvPr>
            <p:ph type="ftr" idx="13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35" name="PlaceHolder 5">
            <a:extLst>
              <a:ext uri="{FF2B5EF4-FFF2-40B4-BE49-F238E27FC236}">
                <a16:creationId xmlns:a16="http://schemas.microsoft.com/office/drawing/2014/main" id="{FA608831-AA0A-47F0-9475-1A5644879E3A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59B1850-E3FA-44E4-842F-BD3E2FC174B0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>
            <a:extLst>
              <a:ext uri="{FF2B5EF4-FFF2-40B4-BE49-F238E27FC236}">
                <a16:creationId xmlns:a16="http://schemas.microsoft.com/office/drawing/2014/main" id="{8AE9012D-2C8D-43D0-BF57-4C1A3AD7C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00" y="4406760"/>
            <a:ext cx="1036296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4000" b="1" u="none" cap="all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4000" b="1" u="none" cap="all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37" name="PlaceHolder 2">
            <a:extLst>
              <a:ext uri="{FF2B5EF4-FFF2-40B4-BE49-F238E27FC236}">
                <a16:creationId xmlns:a16="http://schemas.microsoft.com/office/drawing/2014/main" id="{72EFEE8E-0ADB-4775-BBBB-F4E385B97E26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63000" y="2906640"/>
            <a:ext cx="1036296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  <a:defRPr sz="20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sz="20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</p:txBody>
      </p:sp>
      <p:sp>
        <p:nvSpPr>
          <p:cNvPr id="38" name="PlaceHolder 3">
            <a:extLst>
              <a:ext uri="{FF2B5EF4-FFF2-40B4-BE49-F238E27FC236}">
                <a16:creationId xmlns:a16="http://schemas.microsoft.com/office/drawing/2014/main" id="{BD74EC9A-E0EA-4C3F-984D-2112DEAE104A}"/>
              </a:ext>
            </a:extLst>
          </p:cNvPr>
          <p:cNvSpPr>
            <a:spLocks noGrp="1"/>
          </p:cNvSpPr>
          <p:nvPr>
            <p:ph type="dt" idx="15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39" name="PlaceHolder 4">
            <a:extLst>
              <a:ext uri="{FF2B5EF4-FFF2-40B4-BE49-F238E27FC236}">
                <a16:creationId xmlns:a16="http://schemas.microsoft.com/office/drawing/2014/main" id="{0A812AE1-B43F-4DDC-8AE9-FA72DBD74A49}"/>
              </a:ext>
            </a:extLst>
          </p:cNvPr>
          <p:cNvSpPr>
            <a:spLocks noGrp="1"/>
          </p:cNvSpPr>
          <p:nvPr>
            <p:ph type="ftr" idx="16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40" name="PlaceHolder 5">
            <a:extLst>
              <a:ext uri="{FF2B5EF4-FFF2-40B4-BE49-F238E27FC236}">
                <a16:creationId xmlns:a16="http://schemas.microsoft.com/office/drawing/2014/main" id="{AE555DAC-9BC2-46CC-960F-33686E163E73}"/>
              </a:ext>
            </a:extLst>
          </p:cNvPr>
          <p:cNvSpPr>
            <a:spLocks noGrp="1"/>
          </p:cNvSpPr>
          <p:nvPr>
            <p:ph type="sldNum" idx="17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25FBD7E-48E5-4597-8A7C-38ED172C5D63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>
            <a:extLst>
              <a:ext uri="{FF2B5EF4-FFF2-40B4-BE49-F238E27FC236}">
                <a16:creationId xmlns:a16="http://schemas.microsoft.com/office/drawing/2014/main" id="{6691DF58-B929-4F51-B432-9D5E116C2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42" name="PlaceHolder 2">
            <a:extLst>
              <a:ext uri="{FF2B5EF4-FFF2-40B4-BE49-F238E27FC236}">
                <a16:creationId xmlns:a16="http://schemas.microsoft.com/office/drawing/2014/main" id="{662F4301-34DE-4EAF-9433-E977FD31A93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600200"/>
            <a:ext cx="53845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43" name="PlaceHolder 3">
            <a:extLst>
              <a:ext uri="{FF2B5EF4-FFF2-40B4-BE49-F238E27FC236}">
                <a16:creationId xmlns:a16="http://schemas.microsoft.com/office/drawing/2014/main" id="{4141CDF9-E1B8-4980-9610-B9E9AA002310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197760" y="1600200"/>
            <a:ext cx="53845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  <a:def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sz="2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44" name="PlaceHolder 4">
            <a:extLst>
              <a:ext uri="{FF2B5EF4-FFF2-40B4-BE49-F238E27FC236}">
                <a16:creationId xmlns:a16="http://schemas.microsoft.com/office/drawing/2014/main" id="{123C1C8D-EDE6-44DC-AD6A-F75772876CC1}"/>
              </a:ext>
            </a:extLst>
          </p:cNvPr>
          <p:cNvSpPr>
            <a:spLocks noGrp="1"/>
          </p:cNvSpPr>
          <p:nvPr>
            <p:ph type="dt" idx="18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45" name="PlaceHolder 5">
            <a:extLst>
              <a:ext uri="{FF2B5EF4-FFF2-40B4-BE49-F238E27FC236}">
                <a16:creationId xmlns:a16="http://schemas.microsoft.com/office/drawing/2014/main" id="{466E44B0-E298-4B28-B032-4E28FC5D0114}"/>
              </a:ext>
            </a:extLst>
          </p:cNvPr>
          <p:cNvSpPr>
            <a:spLocks noGrp="1"/>
          </p:cNvSpPr>
          <p:nvPr>
            <p:ph type="ftr" idx="19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46" name="PlaceHolder 6">
            <a:extLst>
              <a:ext uri="{FF2B5EF4-FFF2-40B4-BE49-F238E27FC236}">
                <a16:creationId xmlns:a16="http://schemas.microsoft.com/office/drawing/2014/main" id="{58DAF633-1419-484A-B4E8-84C403E2966F}"/>
              </a:ext>
            </a:extLst>
          </p:cNvPr>
          <p:cNvSpPr>
            <a:spLocks noGrp="1"/>
          </p:cNvSpPr>
          <p:nvPr>
            <p:ph type="sldNum" idx="20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E682D3F8-58AC-4201-9853-6E1988C78DA1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>
            <a:extLst>
              <a:ext uri="{FF2B5EF4-FFF2-40B4-BE49-F238E27FC236}">
                <a16:creationId xmlns:a16="http://schemas.microsoft.com/office/drawing/2014/main" id="{9F4337EA-4EF8-42D8-AAA8-98D5A6B94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48" name="PlaceHolder 2">
            <a:extLst>
              <a:ext uri="{FF2B5EF4-FFF2-40B4-BE49-F238E27FC236}">
                <a16:creationId xmlns:a16="http://schemas.microsoft.com/office/drawing/2014/main" id="{8EC4EA14-8FD5-4309-A9A8-AC29E329269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1535040"/>
            <a:ext cx="538668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sz="2400" b="1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sz="2400" b="1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</p:txBody>
      </p:sp>
      <p:sp>
        <p:nvSpPr>
          <p:cNvPr id="49" name="PlaceHolder 3">
            <a:extLst>
              <a:ext uri="{FF2B5EF4-FFF2-40B4-BE49-F238E27FC236}">
                <a16:creationId xmlns:a16="http://schemas.microsoft.com/office/drawing/2014/main" id="{9CAF3A55-2C2A-4955-9F80-6D93BAA52359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09480" y="2174760"/>
            <a:ext cx="538668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50" name="PlaceHolder 4">
            <a:extLst>
              <a:ext uri="{FF2B5EF4-FFF2-40B4-BE49-F238E27FC236}">
                <a16:creationId xmlns:a16="http://schemas.microsoft.com/office/drawing/2014/main" id="{9B0958CC-E29C-4507-A238-1698A80FF35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193440" y="1535040"/>
            <a:ext cx="538884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  <a:defRPr sz="2400" b="1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sz="2400" b="1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</p:txBody>
      </p:sp>
      <p:sp>
        <p:nvSpPr>
          <p:cNvPr id="51" name="PlaceHolder 5">
            <a:extLst>
              <a:ext uri="{FF2B5EF4-FFF2-40B4-BE49-F238E27FC236}">
                <a16:creationId xmlns:a16="http://schemas.microsoft.com/office/drawing/2014/main" id="{090667AC-2858-4BD4-99B4-150C7CA6A8E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193440" y="2174760"/>
            <a:ext cx="538884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  <a:def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</a:lstStyle>
          <a:p>
            <a:pPr marL="343080" indent="-343080" algn="l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sz="2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text styles</a:t>
            </a:r>
          </a:p>
          <a:p>
            <a:pPr marL="743040" lvl="1" indent="-285840" algn="l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sz="20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Second level</a:t>
            </a:r>
          </a:p>
          <a:p>
            <a:pPr marL="1143000" lvl="2" indent="-228600" algn="l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sz="18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 level</a:t>
            </a:r>
          </a:p>
          <a:p>
            <a:pPr marL="1600200" lvl="3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Fourth level</a:t>
            </a:r>
          </a:p>
          <a:p>
            <a:pPr marL="2057400" lvl="4" indent="-228600" algn="l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  <a:tabLst>
                <a:tab pos="0" algn="l"/>
              </a:tabLst>
            </a:pPr>
            <a:r>
              <a:rPr sz="16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Fifth level</a:t>
            </a:r>
          </a:p>
        </p:txBody>
      </p:sp>
      <p:sp>
        <p:nvSpPr>
          <p:cNvPr id="52" name="PlaceHolder 6">
            <a:extLst>
              <a:ext uri="{FF2B5EF4-FFF2-40B4-BE49-F238E27FC236}">
                <a16:creationId xmlns:a16="http://schemas.microsoft.com/office/drawing/2014/main" id="{AB93EC74-C22F-44F8-B530-F3A8633CA5CA}"/>
              </a:ext>
            </a:extLst>
          </p:cNvPr>
          <p:cNvSpPr>
            <a:spLocks noGrp="1"/>
          </p:cNvSpPr>
          <p:nvPr>
            <p:ph type="dt" idx="21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53" name="PlaceHolder 7">
            <a:extLst>
              <a:ext uri="{FF2B5EF4-FFF2-40B4-BE49-F238E27FC236}">
                <a16:creationId xmlns:a16="http://schemas.microsoft.com/office/drawing/2014/main" id="{1313352D-8DFA-4167-9619-FD6A369189C5}"/>
              </a:ext>
            </a:extLst>
          </p:cNvPr>
          <p:cNvSpPr>
            <a:spLocks noGrp="1"/>
          </p:cNvSpPr>
          <p:nvPr>
            <p:ph type="ftr" idx="22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54" name="PlaceHolder 8">
            <a:extLst>
              <a:ext uri="{FF2B5EF4-FFF2-40B4-BE49-F238E27FC236}">
                <a16:creationId xmlns:a16="http://schemas.microsoft.com/office/drawing/2014/main" id="{C2312493-3EFD-4A4B-BF58-A200DD81C840}"/>
              </a:ext>
            </a:extLst>
          </p:cNvPr>
          <p:cNvSpPr>
            <a:spLocks noGrp="1"/>
          </p:cNvSpPr>
          <p:nvPr>
            <p:ph type="sldNum" idx="23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E03C262-130F-462B-B42C-1AE1E9047208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>
            <a:extLst>
              <a:ext uri="{FF2B5EF4-FFF2-40B4-BE49-F238E27FC236}">
                <a16:creationId xmlns:a16="http://schemas.microsoft.com/office/drawing/2014/main" id="{58FEF5C9-99D5-4C25-889C-F7E961D7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457200">
              <a:lnSpc>
                <a:spcPct val="100000"/>
              </a:lnSpc>
              <a:buNone/>
              <a:def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r>
              <a:rPr sz="44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Click to edit Master title style</a:t>
            </a:r>
          </a:p>
        </p:txBody>
      </p:sp>
      <p:sp>
        <p:nvSpPr>
          <p:cNvPr id="56" name="PlaceHolder 2">
            <a:extLst>
              <a:ext uri="{FF2B5EF4-FFF2-40B4-BE49-F238E27FC236}">
                <a16:creationId xmlns:a16="http://schemas.microsoft.com/office/drawing/2014/main" id="{F7B5DBE8-1869-4F03-9D47-C94711A4666E}"/>
              </a:ext>
            </a:extLst>
          </p:cNvPr>
          <p:cNvSpPr>
            <a:spLocks noGrp="1"/>
          </p:cNvSpPr>
          <p:nvPr>
            <p:ph type="dt" idx="24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l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&lt;date/time&gt;</a:t>
            </a:r>
          </a:p>
        </p:txBody>
      </p:sp>
      <p:sp>
        <p:nvSpPr>
          <p:cNvPr id="57" name="PlaceHolder 3">
            <a:extLst>
              <a:ext uri="{FF2B5EF4-FFF2-40B4-BE49-F238E27FC236}">
                <a16:creationId xmlns:a16="http://schemas.microsoft.com/office/drawing/2014/main" id="{15AEB26F-639F-4E45-9854-EE248CEB135E}"/>
              </a:ext>
            </a:extLst>
          </p:cNvPr>
          <p:cNvSpPr>
            <a:spLocks noGrp="1"/>
          </p:cNvSpPr>
          <p:nvPr>
            <p:ph type="ftr" idx="25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>
            <a:pPr indent="0" algn="ctr">
              <a:buNone/>
            </a:pPr>
            <a:r>
              <a:rPr sz="14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&lt;footer&gt;</a:t>
            </a:r>
          </a:p>
        </p:txBody>
      </p:sp>
      <p:sp>
        <p:nvSpPr>
          <p:cNvPr id="58" name="PlaceHolder 4">
            <a:extLst>
              <a:ext uri="{FF2B5EF4-FFF2-40B4-BE49-F238E27FC236}">
                <a16:creationId xmlns:a16="http://schemas.microsoft.com/office/drawing/2014/main" id="{EF8D5C92-240D-41FF-9CEF-37C18DB770BD}"/>
              </a:ext>
            </a:extLst>
          </p:cNvPr>
          <p:cNvSpPr>
            <a:spLocks noGrp="1"/>
          </p:cNvSpPr>
          <p:nvPr>
            <p:ph type="sldNum" idx="26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F9C91F09-CFAE-4F98-B67F-568B89BC07E3}" type="slidenum">
              <a:rPr sz="1200" b="0" u="none">
                <a:solidFill>
                  <a:schemeClr val="dk1">
                    <a:tint val="75000"/>
                  </a:schemeClr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u="none">
              <a:solidFill>
                <a:schemeClr val="dk1">
                  <a:tint val="75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>
            <a:extLst>
              <a:ext uri="{FF2B5EF4-FFF2-40B4-BE49-F238E27FC236}">
                <a16:creationId xmlns:a16="http://schemas.microsoft.com/office/drawing/2014/main" id="{1F3FF71F-B3D5-4E88-9713-291047EF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280" y="2127960"/>
            <a:ext cx="9321480" cy="166860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sz="4800" b="1" u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sz="4800" b="1" u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</a:rPr>
              <a:t>Click to edit Master title style</a:t>
            </a:r>
          </a:p>
        </p:txBody>
      </p:sp>
      <p:pic>
        <p:nvPicPr>
          <p:cNvPr id="81" name="Picture 1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0" y="2127960"/>
            <a:ext cx="2776320" cy="1659960"/>
          </a:xfrm>
          <a:prstGeom prst="rect">
            <a:avLst/>
          </a:prstGeom>
          <a:ln w="0">
            <a:noFill/>
          </a:ln>
        </p:spPr>
      </p:pic>
      <p:sp>
        <p:nvSpPr>
          <p:cNvPr id="76" name="PlaceHolder 2">
            <a:extLst>
              <a:ext uri="{FF2B5EF4-FFF2-40B4-BE49-F238E27FC236}">
                <a16:creationId xmlns:a16="http://schemas.microsoft.com/office/drawing/2014/main" id="{7279DD38-E196-4CA7-A7E4-407807B57575}"/>
              </a:ext>
            </a:extLst>
          </p:cNvPr>
          <p:cNvSpPr>
            <a:spLocks noGrp="1"/>
          </p:cNvSpPr>
          <p:nvPr>
            <p:ph type="body" hasCustomPrompt="1"/>
          </p:nvPr>
        </p:nvSpPr>
        <p:spPr>
          <a:xfrm>
            <a:off x="2870280" y="5000040"/>
            <a:ext cx="5098680" cy="1353240"/>
          </a:xfrm>
          <a:prstGeom prst="rect">
            <a:avLst/>
          </a:prstGeom>
          <a:noFill/>
          <a:ln w="0">
            <a:noFill/>
          </a:ln>
        </p:spPr>
        <p:txBody>
          <a:bodyPr lIns="45720" tIns="45720" rIns="91440" bIns="45720" anchor="b">
            <a:normAutofit/>
          </a:bodyPr>
          <a:lstStyle>
            <a:lvl1pPr marL="91440" indent="0" algn="l" defTabSz="914400">
              <a:lnSpc>
                <a:spcPct val="100000"/>
              </a:lnSpc>
              <a:buNone/>
              <a:tabLst>
                <a:tab pos="0" algn="l"/>
              </a:tabLst>
              <a:defRPr sz="12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marL="91440"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sz="12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Click to add presenter name, title, department, date, etc.</a:t>
            </a:r>
          </a:p>
        </p:txBody>
      </p:sp>
      <p:pic>
        <p:nvPicPr>
          <p:cNvPr id="83" name="Picture 3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687680" y="0"/>
            <a:ext cx="1315080" cy="1548720"/>
          </a:xfrm>
          <a:prstGeom prst="rect">
            <a:avLst/>
          </a:prstGeom>
          <a:ln w="0">
            <a:noFill/>
          </a:ln>
        </p:spPr>
      </p:pic>
      <p:pic>
        <p:nvPicPr>
          <p:cNvPr id="84" name="Picture 4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10789920" y="457560"/>
            <a:ext cx="1110960" cy="696600"/>
          </a:xfrm>
          <a:prstGeom prst="rect">
            <a:avLst/>
          </a:prstGeom>
          <a:ln w="0">
            <a:noFill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d9pAOJcKCHU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>
            <a:extLst>
              <a:ext uri="{FF2B5EF4-FFF2-40B4-BE49-F238E27FC236}">
                <a16:creationId xmlns:a16="http://schemas.microsoft.com/office/drawing/2014/main" id="{B1B568A0-65BA-4EB0-9B74-F5197065A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280" y="2127960"/>
            <a:ext cx="9321480" cy="166860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600" b="1" u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</a:rPr>
              <a:t>Prompt Engineering for Beginners</a:t>
            </a:r>
          </a:p>
        </p:txBody>
      </p:sp>
      <p:sp>
        <p:nvSpPr>
          <p:cNvPr id="170" name="PlaceHolder 2">
            <a:extLst>
              <a:ext uri="{FF2B5EF4-FFF2-40B4-BE49-F238E27FC236}">
                <a16:creationId xmlns:a16="http://schemas.microsoft.com/office/drawing/2014/main" id="{2EE312D9-1EF3-44C1-90BA-74B595317273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2792160" y="3970440"/>
            <a:ext cx="9131040" cy="861840"/>
          </a:xfrm>
          <a:prstGeom prst="rect">
            <a:avLst/>
          </a:prstGeom>
          <a:noFill/>
          <a:ln w="0">
            <a:noFill/>
          </a:ln>
        </p:spPr>
        <p:txBody>
          <a:bodyPr lIns="137160" tIns="91440" rIns="91440" bIns="45720" anchor="t">
            <a:noAutofit/>
          </a:bodyPr>
          <a:lstStyle/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2500" b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Lecture I:  Introduction to Generative AI</a:t>
            </a: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sz="2500" b="1" u="none">
              <a:solidFill>
                <a:schemeClr val="dk1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l" defTabSz="914400">
              <a:lnSpc>
                <a:spcPct val="8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2500" b="0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Dr. Ying (Gina) Tang, Ryan Hare and Yanlai Wu</a:t>
            </a:r>
          </a:p>
          <a:p>
            <a:pPr indent="0" algn="l" defTabSz="914400">
              <a:lnSpc>
                <a:spcPct val="8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2500" b="0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Department of Electrical and Computer Engineering</a:t>
            </a:r>
          </a:p>
          <a:p>
            <a:pPr indent="0" algn="l" defTabSz="914400">
              <a:lnSpc>
                <a:spcPct val="8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sz="2500" b="0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Rowan University</a:t>
            </a: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sz="2500" b="0" i="1" u="none">
              <a:solidFill>
                <a:schemeClr val="dk1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75" name="object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0" y="6255720"/>
            <a:ext cx="2620080" cy="601560"/>
          </a:xfrm>
          <a:prstGeom prst="rect">
            <a:avLst/>
          </a:prstGeom>
          <a:ln w="0">
            <a:noFill/>
          </a:ln>
        </p:spPr>
      </p:pic>
      <p:pic>
        <p:nvPicPr>
          <p:cNvPr id="176" name="object 1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9440" y="6265080"/>
            <a:ext cx="2563920" cy="556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880838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>
            <a:extLst>
              <a:ext uri="{FF2B5EF4-FFF2-40B4-BE49-F238E27FC236}">
                <a16:creationId xmlns:a16="http://schemas.microsoft.com/office/drawing/2014/main" id="{FB900EE6-04AB-4098-9F50-D92C32D10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Attention is all you need</a:t>
            </a:r>
          </a:p>
        </p:txBody>
      </p:sp>
      <p:pic>
        <p:nvPicPr>
          <p:cNvPr id="245" name="图片 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243600" y="2889360"/>
            <a:ext cx="6480720" cy="3968280"/>
          </a:xfrm>
          <a:prstGeom prst="rect">
            <a:avLst/>
          </a:prstGeom>
          <a:ln w="0">
            <a:noFill/>
          </a:ln>
        </p:spPr>
      </p:pic>
      <p:sp>
        <p:nvSpPr>
          <p:cNvPr id="241" name="Content Placeholder 2">
            <a:extLst>
              <a:ext uri="{FF2B5EF4-FFF2-40B4-BE49-F238E27FC236}">
                <a16:creationId xmlns:a16="http://schemas.microsoft.com/office/drawing/2014/main" id="{647BB633-CE8E-4889-8885-44CB488B1BA9}"/>
              </a:ext>
            </a:extLst>
          </p:cNvPr>
          <p:cNvSpPr>
            <a:spLocks noGrp="1"/>
          </p:cNvSpPr>
          <p:nvPr/>
        </p:nvSpPr>
        <p:spPr>
          <a:xfrm>
            <a:off x="680400" y="1351440"/>
            <a:ext cx="2391228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Auto-encoding</a:t>
            </a:r>
          </a:p>
        </p:txBody>
      </p:sp>
      <p:sp>
        <p:nvSpPr>
          <p:cNvPr id="242" name="Text Box 11">
            <a:extLst>
              <a:ext uri="{FF2B5EF4-FFF2-40B4-BE49-F238E27FC236}">
                <a16:creationId xmlns:a16="http://schemas.microsoft.com/office/drawing/2014/main" id="{B4768AB9-6E84-496A-B72D-60944308FFB8}"/>
              </a:ext>
            </a:extLst>
          </p:cNvPr>
          <p:cNvSpPr>
            <a:spLocks noGrp="1"/>
          </p:cNvSpPr>
          <p:nvPr/>
        </p:nvSpPr>
        <p:spPr>
          <a:xfrm>
            <a:off x="1310040" y="2034360"/>
            <a:ext cx="993780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Learn representations of the entire sequence by predicting tokens given both the past and future tokens</a:t>
            </a:r>
          </a:p>
        </p:txBody>
      </p:sp>
    </p:spTree>
    <p:extLst>
      <p:ext uri="{BB962C8B-B14F-4D97-AF65-F5344CB8AC3E}">
        <p14:creationId xmlns:p14="http://schemas.microsoft.com/office/powerpoint/2010/main" val="687957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ontent Placeholder 2">
            <a:extLst>
              <a:ext uri="{FF2B5EF4-FFF2-40B4-BE49-F238E27FC236}">
                <a16:creationId xmlns:a16="http://schemas.microsoft.com/office/drawing/2014/main" id="{9BCB7303-5F79-43D9-A2C4-2AA7CBAE7805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932688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Embedding - a numerical representation of a word, token, or concept in a vector space that captures its meaning and relationships to other words</a:t>
            </a:r>
          </a:p>
        </p:txBody>
      </p:sp>
      <p:sp>
        <p:nvSpPr>
          <p:cNvPr id="244" name="Text Box 11">
            <a:extLst>
              <a:ext uri="{FF2B5EF4-FFF2-40B4-BE49-F238E27FC236}">
                <a16:creationId xmlns:a16="http://schemas.microsoft.com/office/drawing/2014/main" id="{5B3EAB73-000C-48DB-8928-68DE932E483F}"/>
              </a:ext>
            </a:extLst>
          </p:cNvPr>
          <p:cNvSpPr>
            <a:spLocks noGrp="1"/>
          </p:cNvSpPr>
          <p:nvPr/>
        </p:nvSpPr>
        <p:spPr>
          <a:xfrm>
            <a:off x="1225440" y="3489120"/>
            <a:ext cx="650268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Machines can’t understand text directly—they need numbers</a:t>
            </a:r>
          </a:p>
        </p:txBody>
      </p:sp>
      <p:sp>
        <p:nvSpPr>
          <p:cNvPr id="245" name="PlaceHolder 1">
            <a:extLst>
              <a:ext uri="{FF2B5EF4-FFF2-40B4-BE49-F238E27FC236}">
                <a16:creationId xmlns:a16="http://schemas.microsoft.com/office/drawing/2014/main" id="{9319E932-47D2-4425-BF00-DBE785AB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What is embedding</a:t>
            </a:r>
          </a:p>
        </p:txBody>
      </p:sp>
      <p:pic>
        <p:nvPicPr>
          <p:cNvPr id="268" name="图片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467200" y="1242360"/>
            <a:ext cx="4134240" cy="5324040"/>
          </a:xfrm>
          <a:prstGeom prst="rect">
            <a:avLst/>
          </a:prstGeom>
          <a:ln w="0">
            <a:noFill/>
          </a:ln>
        </p:spPr>
      </p:pic>
      <p:sp>
        <p:nvSpPr>
          <p:cNvPr id="247" name="文本框 5">
            <a:extLst>
              <a:ext uri="{FF2B5EF4-FFF2-40B4-BE49-F238E27FC236}">
                <a16:creationId xmlns:a16="http://schemas.microsoft.com/office/drawing/2014/main" id="{364E74BC-3B8F-4FA6-81A4-FDF93E765C3B}"/>
              </a:ext>
            </a:extLst>
          </p:cNvPr>
          <p:cNvSpPr>
            <a:spLocks noGrp="1"/>
          </p:cNvSpPr>
          <p:nvPr/>
        </p:nvSpPr>
        <p:spPr>
          <a:xfrm>
            <a:off x="6179760" y="4273560"/>
            <a:ext cx="3196080" cy="47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  <a:buNone/>
            </a:pPr>
            <a:r>
              <a:rPr sz="2500" b="1" u="none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ATTENTION</a:t>
            </a:r>
          </a:p>
        </p:txBody>
      </p:sp>
      <p:cxnSp>
        <p:nvCxnSpPr>
          <p:cNvPr id="270" name="直接箭头连接符 7"/>
          <p:cNvCxnSpPr/>
          <p:nvPr/>
        </p:nvCxnSpPr>
        <p:spPr>
          <a:xfrm>
            <a:off x="8188560" y="4539600"/>
            <a:ext cx="1220040" cy="360"/>
          </a:xfrm>
          <a:prstGeom prst="straightConnector1">
            <a:avLst/>
          </a:prstGeom>
          <a:ln w="47625">
            <a:solidFill>
              <a:srgbClr val="FF0000"/>
            </a:solidFill>
            <a:round/>
            <a:tailEnd type="triangle" w="med" len="med"/>
          </a:ln>
        </p:spPr>
      </p:cxnSp>
      <p:sp>
        <p:nvSpPr>
          <p:cNvPr id="249" name="Text Box 11">
            <a:extLst>
              <a:ext uri="{FF2B5EF4-FFF2-40B4-BE49-F238E27FC236}">
                <a16:creationId xmlns:a16="http://schemas.microsoft.com/office/drawing/2014/main" id="{C3764358-1818-42B7-8CAD-D7EDD3C4207B}"/>
              </a:ext>
            </a:extLst>
          </p:cNvPr>
          <p:cNvSpPr>
            <a:spLocks noGrp="1"/>
          </p:cNvSpPr>
          <p:nvPr/>
        </p:nvSpPr>
        <p:spPr>
          <a:xfrm>
            <a:off x="1225440" y="4689720"/>
            <a:ext cx="487008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By translating words into vectors, similar meanings are close together in space</a:t>
            </a:r>
          </a:p>
        </p:txBody>
      </p:sp>
    </p:spTree>
    <p:extLst>
      <p:ext uri="{BB962C8B-B14F-4D97-AF65-F5344CB8AC3E}">
        <p14:creationId xmlns:p14="http://schemas.microsoft.com/office/powerpoint/2010/main" val="1806526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ontent Placeholder 2">
            <a:extLst>
              <a:ext uri="{FF2B5EF4-FFF2-40B4-BE49-F238E27FC236}">
                <a16:creationId xmlns:a16="http://schemas.microsoft.com/office/drawing/2014/main" id="{BA529D03-5CAE-4066-9DFA-2294A564CC9F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932688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Examples</a:t>
            </a:r>
          </a:p>
        </p:txBody>
      </p:sp>
      <p:sp>
        <p:nvSpPr>
          <p:cNvPr id="251" name="PlaceHolder 1">
            <a:extLst>
              <a:ext uri="{FF2B5EF4-FFF2-40B4-BE49-F238E27FC236}">
                <a16:creationId xmlns:a16="http://schemas.microsoft.com/office/drawing/2014/main" id="{77B287E6-E9FF-407B-A472-86620911C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What is embedding</a:t>
            </a:r>
          </a:p>
        </p:txBody>
      </p:sp>
      <p:pic>
        <p:nvPicPr>
          <p:cNvPr id="255" name="Picture 1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335600" y="2201040"/>
            <a:ext cx="7583040" cy="38358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979258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ontent Placeholder 2">
            <a:extLst>
              <a:ext uri="{FF2B5EF4-FFF2-40B4-BE49-F238E27FC236}">
                <a16:creationId xmlns:a16="http://schemas.microsoft.com/office/drawing/2014/main" id="{6595DB7D-2CD0-4022-87B1-3E519B826018}"/>
              </a:ext>
            </a:extLst>
          </p:cNvPr>
          <p:cNvSpPr>
            <a:spLocks noGrp="1"/>
          </p:cNvSpPr>
          <p:nvPr/>
        </p:nvSpPr>
        <p:spPr>
          <a:xfrm>
            <a:off x="596880" y="123876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Attention is calculated using three matrices</a:t>
            </a:r>
          </a:p>
        </p:txBody>
      </p:sp>
      <p:sp>
        <p:nvSpPr>
          <p:cNvPr id="254" name="Text Box 11">
            <a:extLst>
              <a:ext uri="{FF2B5EF4-FFF2-40B4-BE49-F238E27FC236}">
                <a16:creationId xmlns:a16="http://schemas.microsoft.com/office/drawing/2014/main" id="{96B62CBD-77BB-4AB9-B0C3-1D4AFF81A66D}"/>
              </a:ext>
            </a:extLst>
          </p:cNvPr>
          <p:cNvSpPr>
            <a:spLocks noGrp="1"/>
          </p:cNvSpPr>
          <p:nvPr/>
        </p:nvSpPr>
        <p:spPr>
          <a:xfrm>
            <a:off x="1228680" y="2391480"/>
            <a:ext cx="90950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Key (K):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 what each token offers</a:t>
            </a:r>
          </a:p>
        </p:txBody>
      </p:sp>
      <p:sp>
        <p:nvSpPr>
          <p:cNvPr id="255" name="Text Box 11">
            <a:extLst>
              <a:ext uri="{FF2B5EF4-FFF2-40B4-BE49-F238E27FC236}">
                <a16:creationId xmlns:a16="http://schemas.microsoft.com/office/drawing/2014/main" id="{B5BBE901-FE92-4499-AB47-DBD9E2357264}"/>
              </a:ext>
            </a:extLst>
          </p:cNvPr>
          <p:cNvSpPr>
            <a:spLocks noGrp="1"/>
          </p:cNvSpPr>
          <p:nvPr/>
        </p:nvSpPr>
        <p:spPr>
          <a:xfrm>
            <a:off x="1228680" y="197712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Query (Q):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what you are looking for</a:t>
            </a:r>
          </a:p>
        </p:txBody>
      </p:sp>
      <p:sp>
        <p:nvSpPr>
          <p:cNvPr id="256" name="PlaceHolder 1">
            <a:extLst>
              <a:ext uri="{FF2B5EF4-FFF2-40B4-BE49-F238E27FC236}">
                <a16:creationId xmlns:a16="http://schemas.microsoft.com/office/drawing/2014/main" id="{B9523B81-8C1E-44D7-AD2F-BAF99B7AF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Attention is all you need</a:t>
            </a:r>
          </a:p>
        </p:txBody>
      </p:sp>
      <p:sp>
        <p:nvSpPr>
          <p:cNvPr id="257" name="Text Box 11">
            <a:extLst>
              <a:ext uri="{FF2B5EF4-FFF2-40B4-BE49-F238E27FC236}">
                <a16:creationId xmlns:a16="http://schemas.microsoft.com/office/drawing/2014/main" id="{5BDD47E6-8964-4485-8355-DF8E90691194}"/>
              </a:ext>
            </a:extLst>
          </p:cNvPr>
          <p:cNvSpPr>
            <a:spLocks noGrp="1"/>
          </p:cNvSpPr>
          <p:nvPr/>
        </p:nvSpPr>
        <p:spPr>
          <a:xfrm>
            <a:off x="1228680" y="2853000"/>
            <a:ext cx="90950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Value (V):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 the actual information to return</a:t>
            </a:r>
          </a:p>
        </p:txBody>
      </p:sp>
      <p:sp>
        <p:nvSpPr>
          <p:cNvPr id="258" name="Text Box 11">
            <a:extLst>
              <a:ext uri="{FF2B5EF4-FFF2-40B4-BE49-F238E27FC236}">
                <a16:creationId xmlns:a16="http://schemas.microsoft.com/office/drawing/2014/main" id="{B0D6D7B9-EB9B-4852-8F3A-ACC4FB4DE655}"/>
              </a:ext>
            </a:extLst>
          </p:cNvPr>
          <p:cNvSpPr>
            <a:spLocks noGrp="1"/>
          </p:cNvSpPr>
          <p:nvPr/>
        </p:nvSpPr>
        <p:spPr>
          <a:xfrm>
            <a:off x="1087920" y="5038200"/>
            <a:ext cx="7914600" cy="152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0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Where Y is our tokenized input, represented as a matrix with the dimension= # of tokens Y has by the token dimension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0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WQ, WK, WV are weight matrices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0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dk is the embedding dimension</a:t>
            </a:r>
          </a:p>
        </p:txBody>
      </p:sp>
      <p:pic>
        <p:nvPicPr>
          <p:cNvPr id="267" name="Picture 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449080" y="3645360"/>
            <a:ext cx="4066920" cy="112356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22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8368200" y="1773360"/>
            <a:ext cx="3684240" cy="33055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75421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 Box 11">
            <a:extLst>
              <a:ext uri="{FF2B5EF4-FFF2-40B4-BE49-F238E27FC236}">
                <a16:creationId xmlns:a16="http://schemas.microsoft.com/office/drawing/2014/main" id="{B0CF78A1-3AC0-4459-91D6-4F5A5268013D}"/>
              </a:ext>
            </a:extLst>
          </p:cNvPr>
          <p:cNvSpPr>
            <a:spLocks noGrp="1"/>
          </p:cNvSpPr>
          <p:nvPr/>
        </p:nvSpPr>
        <p:spPr>
          <a:xfrm>
            <a:off x="1751760" y="4953240"/>
            <a:ext cx="7794000" cy="154044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  <a:buNone/>
            </a:pPr>
            <a:r>
              <a:rPr sz="1800" b="0" u="none">
                <a:solidFill>
                  <a:srgbClr val="FFFFFF">
                    <a:alpha val="1000"/>
                  </a:srgbClr>
                </a:solidFill>
                <a:latin typeface="Trebuchet MS"/>
                <a:ea typeface="Trebuchet MS"/>
                <a:cs typeface="Trebuchet MS"/>
              </a:rPr>
              <a:t> </a:t>
            </a:r>
          </a:p>
        </p:txBody>
      </p:sp>
      <p:sp>
        <p:nvSpPr>
          <p:cNvPr id="262" name="PlaceHolder 1">
            <a:extLst>
              <a:ext uri="{FF2B5EF4-FFF2-40B4-BE49-F238E27FC236}">
                <a16:creationId xmlns:a16="http://schemas.microsoft.com/office/drawing/2014/main" id="{E57A994B-53C1-4DB0-B6BF-6B4BF8CD7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Attention is all you need</a:t>
            </a:r>
          </a:p>
        </p:txBody>
      </p:sp>
      <p:sp>
        <p:nvSpPr>
          <p:cNvPr id="263" name="Text Box 11">
            <a:extLst>
              <a:ext uri="{FF2B5EF4-FFF2-40B4-BE49-F238E27FC236}">
                <a16:creationId xmlns:a16="http://schemas.microsoft.com/office/drawing/2014/main" id="{B26A4CB7-513F-4221-90EF-B96446E7E341}"/>
              </a:ext>
            </a:extLst>
          </p:cNvPr>
          <p:cNvSpPr>
            <a:spLocks noGrp="1"/>
          </p:cNvSpPr>
          <p:nvPr/>
        </p:nvSpPr>
        <p:spPr>
          <a:xfrm>
            <a:off x="1274760" y="4336920"/>
            <a:ext cx="10204920" cy="98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For simplicity, let WQ = WK = WV = identity matrix</a:t>
            </a:r>
          </a:p>
          <a:p>
            <a:pPr defTabSz="457200">
              <a:lnSpc>
                <a:spcPct val="100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 </a:t>
            </a:r>
          </a:p>
        </p:txBody>
      </p:sp>
      <p:sp>
        <p:nvSpPr>
          <p:cNvPr id="264" name="Content Placeholder 2">
            <a:extLst>
              <a:ext uri="{FF2B5EF4-FFF2-40B4-BE49-F238E27FC236}">
                <a16:creationId xmlns:a16="http://schemas.microsoft.com/office/drawing/2014/main" id="{C04915CA-7380-4A06-B8BD-7EF89134B039}"/>
              </a:ext>
            </a:extLst>
          </p:cNvPr>
          <p:cNvSpPr>
            <a:spLocks noGrp="1"/>
          </p:cNvSpPr>
          <p:nvPr/>
        </p:nvSpPr>
        <p:spPr>
          <a:xfrm>
            <a:off x="609840" y="126216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 on Self-attention for “</a:t>
            </a:r>
            <a:r>
              <a:rPr sz="30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I like cats”</a:t>
            </a:r>
          </a:p>
        </p:txBody>
      </p:sp>
      <p:sp>
        <p:nvSpPr>
          <p:cNvPr id="265" name="Text Box 11">
            <a:extLst>
              <a:ext uri="{FF2B5EF4-FFF2-40B4-BE49-F238E27FC236}">
                <a16:creationId xmlns:a16="http://schemas.microsoft.com/office/drawing/2014/main" id="{F4D4AF48-34D4-4358-9658-425F05905EF9}"/>
              </a:ext>
            </a:extLst>
          </p:cNvPr>
          <p:cNvSpPr>
            <a:spLocks noGrp="1"/>
          </p:cNvSpPr>
          <p:nvPr/>
        </p:nvSpPr>
        <p:spPr>
          <a:xfrm>
            <a:off x="1601640" y="2802240"/>
            <a:ext cx="10439640" cy="140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I → E₁ = [0.2, 0.1]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like → E₂ = [0.9, 0.7]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cats → E₃ = [0.4, 0.5]</a:t>
            </a:r>
          </a:p>
        </p:txBody>
      </p:sp>
      <p:sp>
        <p:nvSpPr>
          <p:cNvPr id="266" name="Text Box 11">
            <a:extLst>
              <a:ext uri="{FF2B5EF4-FFF2-40B4-BE49-F238E27FC236}">
                <a16:creationId xmlns:a16="http://schemas.microsoft.com/office/drawing/2014/main" id="{B6909FC2-638D-46CB-B2A8-EEAEE63A92C1}"/>
              </a:ext>
            </a:extLst>
          </p:cNvPr>
          <p:cNvSpPr>
            <a:spLocks noGrp="1"/>
          </p:cNvSpPr>
          <p:nvPr/>
        </p:nvSpPr>
        <p:spPr>
          <a:xfrm>
            <a:off x="1228680" y="1907280"/>
            <a:ext cx="1020492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sentence is broken into tokens, and each token is represented as a 2-dimensional embedding (for demonstration purposes)</a:t>
            </a:r>
          </a:p>
        </p:txBody>
      </p:sp>
      <p:sp>
        <p:nvSpPr>
          <p:cNvPr id="267" name="Arrow: Right 1">
            <a:extLst>
              <a:ext uri="{FF2B5EF4-FFF2-40B4-BE49-F238E27FC236}">
                <a16:creationId xmlns:a16="http://schemas.microsoft.com/office/drawing/2014/main" id="{6D547DB6-5945-4910-B35E-44486CE38DBC}"/>
              </a:ext>
            </a:extLst>
          </p:cNvPr>
          <p:cNvSpPr>
            <a:spLocks noGrp="1"/>
          </p:cNvSpPr>
          <p:nvPr/>
        </p:nvSpPr>
        <p:spPr>
          <a:xfrm>
            <a:off x="5634720" y="3313800"/>
            <a:ext cx="929520" cy="38268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BF21"/>
          </a:solidFill>
          <a:ln>
            <a:solidFill>
              <a:srgbClr val="6F53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68" name="TextBox 2">
            <a:extLst>
              <a:ext uri="{FF2B5EF4-FFF2-40B4-BE49-F238E27FC236}">
                <a16:creationId xmlns:a16="http://schemas.microsoft.com/office/drawing/2014/main" id="{8DCDE7EB-1B70-4276-B7DB-C8AB9ECE4DD1}"/>
              </a:ext>
            </a:extLst>
          </p:cNvPr>
          <p:cNvSpPr>
            <a:spLocks noGrp="1"/>
          </p:cNvSpPr>
          <p:nvPr/>
        </p:nvSpPr>
        <p:spPr>
          <a:xfrm>
            <a:off x="6906960" y="3162240"/>
            <a:ext cx="1548720" cy="73044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  <a:buNone/>
            </a:pPr>
            <a:r>
              <a:rPr sz="1800" b="0" u="none">
                <a:solidFill>
                  <a:srgbClr val="FFFFFF">
                    <a:alpha val="1000"/>
                  </a:srgbClr>
                </a:solidFill>
                <a:latin typeface="Trebuchet MS"/>
                <a:ea typeface="Trebuchet MS"/>
                <a:cs typeface="Trebuchet MS"/>
              </a:rPr>
              <a:t> </a:t>
            </a:r>
          </a:p>
        </p:txBody>
      </p:sp>
      <p:sp>
        <p:nvSpPr>
          <p:cNvPr id="269" name="TextBox 3">
            <a:extLst>
              <a:ext uri="{FF2B5EF4-FFF2-40B4-BE49-F238E27FC236}">
                <a16:creationId xmlns:a16="http://schemas.microsoft.com/office/drawing/2014/main" id="{870B8EDD-87B7-4645-99B0-39E0858E1C6F}"/>
              </a:ext>
            </a:extLst>
          </p:cNvPr>
          <p:cNvSpPr>
            <a:spLocks noGrp="1"/>
          </p:cNvSpPr>
          <p:nvPr/>
        </p:nvSpPr>
        <p:spPr>
          <a:xfrm>
            <a:off x="8584200" y="4333680"/>
            <a:ext cx="961920" cy="459720"/>
          </a:xfrm>
          <a:prstGeom prst="rect">
            <a:avLst/>
          </a:pr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  <a:buNone/>
            </a:pPr>
            <a:r>
              <a:rPr sz="1800" b="0" u="none">
                <a:solidFill>
                  <a:srgbClr val="FFFFFF">
                    <a:alpha val="1000"/>
                  </a:srgbClr>
                </a:solidFill>
                <a:latin typeface="Trebuchet MS"/>
                <a:ea typeface="Trebuchet MS"/>
                <a:cs typeface="Trebuchet M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10280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6">
            <a:extLst>
              <a:ext uri="{FF2B5EF4-FFF2-40B4-BE49-F238E27FC236}">
                <a16:creationId xmlns:a16="http://schemas.microsoft.com/office/drawing/2014/main" id="{1EEA03F8-6D8B-4F1F-9AEC-BB2891DA6C78}"/>
              </a:ext>
            </a:extLst>
          </p:cNvPr>
          <p:cNvSpPr>
            <a:spLocks noGrp="1"/>
          </p:cNvSpPr>
          <p:nvPr/>
        </p:nvSpPr>
        <p:spPr>
          <a:xfrm>
            <a:off x="1734840" y="2536920"/>
            <a:ext cx="3711960" cy="1171800"/>
          </a:xfrm>
          <a:prstGeom prst="rect">
            <a:avLst/>
          </a:prstGeom>
          <a:solidFill>
            <a:srgbClr val="FFBF21"/>
          </a:solidFill>
          <a:ln>
            <a:solidFill>
              <a:srgbClr val="6F53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71" name="PlaceHolder 1">
            <a:extLst>
              <a:ext uri="{FF2B5EF4-FFF2-40B4-BE49-F238E27FC236}">
                <a16:creationId xmlns:a16="http://schemas.microsoft.com/office/drawing/2014/main" id="{B690901B-229C-4A1D-92E1-6392A66AC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Attention is all you need</a:t>
            </a:r>
          </a:p>
        </p:txBody>
      </p:sp>
      <p:sp>
        <p:nvSpPr>
          <p:cNvPr id="272" name="Content Placeholder 2">
            <a:extLst>
              <a:ext uri="{FF2B5EF4-FFF2-40B4-BE49-F238E27FC236}">
                <a16:creationId xmlns:a16="http://schemas.microsoft.com/office/drawing/2014/main" id="{C0523F32-950B-4B38-8591-E3C110AA7006}"/>
              </a:ext>
            </a:extLst>
          </p:cNvPr>
          <p:cNvSpPr>
            <a:spLocks noGrp="1"/>
          </p:cNvSpPr>
          <p:nvPr/>
        </p:nvSpPr>
        <p:spPr>
          <a:xfrm>
            <a:off x="609840" y="126216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 on Self-attention for “</a:t>
            </a:r>
            <a:r>
              <a:rPr sz="30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I like cats”</a:t>
            </a:r>
          </a:p>
        </p:txBody>
      </p:sp>
      <p:sp>
        <p:nvSpPr>
          <p:cNvPr id="273" name="Text Box 11">
            <a:extLst>
              <a:ext uri="{FF2B5EF4-FFF2-40B4-BE49-F238E27FC236}">
                <a16:creationId xmlns:a16="http://schemas.microsoft.com/office/drawing/2014/main" id="{84C768F6-11AA-485F-9E31-90326220074E}"/>
              </a:ext>
            </a:extLst>
          </p:cNvPr>
          <p:cNvSpPr>
            <a:spLocks noGrp="1"/>
          </p:cNvSpPr>
          <p:nvPr/>
        </p:nvSpPr>
        <p:spPr>
          <a:xfrm>
            <a:off x="1228680" y="190728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Scaled dot-product scores S=QKT/sqrt (dk) </a:t>
            </a:r>
          </a:p>
        </p:txBody>
      </p:sp>
      <p:pic>
        <p:nvPicPr>
          <p:cNvPr id="284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853640" y="2605680"/>
            <a:ext cx="3492000" cy="967680"/>
          </a:xfrm>
          <a:prstGeom prst="rect">
            <a:avLst/>
          </a:prstGeom>
          <a:ln w="0">
            <a:noFill/>
          </a:ln>
        </p:spPr>
      </p:pic>
      <p:sp>
        <p:nvSpPr>
          <p:cNvPr id="275" name="Rectangle 11">
            <a:extLst>
              <a:ext uri="{FF2B5EF4-FFF2-40B4-BE49-F238E27FC236}">
                <a16:creationId xmlns:a16="http://schemas.microsoft.com/office/drawing/2014/main" id="{775E5FD4-B037-49CD-A739-EC86AC06B908}"/>
              </a:ext>
            </a:extLst>
          </p:cNvPr>
          <p:cNvSpPr>
            <a:spLocks noGrp="1"/>
          </p:cNvSpPr>
          <p:nvPr/>
        </p:nvSpPr>
        <p:spPr>
          <a:xfrm>
            <a:off x="3759120" y="2571480"/>
            <a:ext cx="515520" cy="10360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pic>
        <p:nvPicPr>
          <p:cNvPr id="286" name="Picture 13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6095880" y="3225600"/>
            <a:ext cx="5932440" cy="3521160"/>
          </a:xfrm>
          <a:prstGeom prst="rect">
            <a:avLst/>
          </a:prstGeom>
          <a:ln w="0">
            <a:noFill/>
          </a:ln>
        </p:spPr>
      </p:pic>
      <p:sp>
        <p:nvSpPr>
          <p:cNvPr id="277" name="Text Box 11">
            <a:extLst>
              <a:ext uri="{FF2B5EF4-FFF2-40B4-BE49-F238E27FC236}">
                <a16:creationId xmlns:a16="http://schemas.microsoft.com/office/drawing/2014/main" id="{E0C2EEBF-AEB2-4068-9F4B-71137C84EE2E}"/>
              </a:ext>
            </a:extLst>
          </p:cNvPr>
          <p:cNvSpPr>
            <a:spLocks noGrp="1"/>
          </p:cNvSpPr>
          <p:nvPr/>
        </p:nvSpPr>
        <p:spPr>
          <a:xfrm>
            <a:off x="1228680" y="4040640"/>
            <a:ext cx="515952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Scaled dot-product scores measure similarity, but normalizes it</a:t>
            </a:r>
          </a:p>
        </p:txBody>
      </p:sp>
    </p:spTree>
    <p:extLst>
      <p:ext uri="{BB962C8B-B14F-4D97-AF65-F5344CB8AC3E}">
        <p14:creationId xmlns:p14="http://schemas.microsoft.com/office/powerpoint/2010/main" val="1602050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图片 2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96760" y="5443560"/>
            <a:ext cx="11295000" cy="1420560"/>
          </a:xfrm>
          <a:prstGeom prst="rect">
            <a:avLst/>
          </a:prstGeom>
          <a:ln w="0">
            <a:noFill/>
          </a:ln>
        </p:spPr>
      </p:pic>
      <p:sp>
        <p:nvSpPr>
          <p:cNvPr id="279" name="矩形 36">
            <a:extLst>
              <a:ext uri="{FF2B5EF4-FFF2-40B4-BE49-F238E27FC236}">
                <a16:creationId xmlns:a16="http://schemas.microsoft.com/office/drawing/2014/main" id="{8FD35A54-1D53-4241-A346-FDF5BBAD9C81}"/>
              </a:ext>
            </a:extLst>
          </p:cNvPr>
          <p:cNvSpPr>
            <a:spLocks noGrp="1"/>
          </p:cNvSpPr>
          <p:nvPr/>
        </p:nvSpPr>
        <p:spPr>
          <a:xfrm rot="10800000" flipH="1">
            <a:off x="-106200" y="360"/>
            <a:ext cx="3736080" cy="68576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280" name="椭圆 9">
            <a:extLst>
              <a:ext uri="{FF2B5EF4-FFF2-40B4-BE49-F238E27FC236}">
                <a16:creationId xmlns:a16="http://schemas.microsoft.com/office/drawing/2014/main" id="{6923C2F1-405D-4065-93EA-30024C196592}"/>
              </a:ext>
            </a:extLst>
          </p:cNvPr>
          <p:cNvSpPr>
            <a:spLocks noGrp="1"/>
          </p:cNvSpPr>
          <p:nvPr/>
        </p:nvSpPr>
        <p:spPr>
          <a:xfrm>
            <a:off x="2292120" y="1982160"/>
            <a:ext cx="2843640" cy="2844360"/>
          </a:xfrm>
          <a:prstGeom prst="ellipse">
            <a:avLst/>
          </a:prstGeom>
          <a:noFill/>
          <a:ln w="19050">
            <a:solidFill>
              <a:srgbClr val="FFFF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282" name="椭圆 2">
            <a:extLst>
              <a:ext uri="{FF2B5EF4-FFF2-40B4-BE49-F238E27FC236}">
                <a16:creationId xmlns:a16="http://schemas.microsoft.com/office/drawing/2014/main" id="{099B557E-8BE5-43E4-B0E7-DE5FD12C25C0}"/>
              </a:ext>
            </a:extLst>
          </p:cNvPr>
          <p:cNvSpPr>
            <a:spLocks noGrp="1"/>
          </p:cNvSpPr>
          <p:nvPr/>
        </p:nvSpPr>
        <p:spPr>
          <a:xfrm>
            <a:off x="2540160" y="2230200"/>
            <a:ext cx="2000520" cy="2357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83" name="TextBox 10">
            <a:extLst>
              <a:ext uri="{FF2B5EF4-FFF2-40B4-BE49-F238E27FC236}">
                <a16:creationId xmlns:a16="http://schemas.microsoft.com/office/drawing/2014/main" id="{717CEF2D-DB03-41FA-B43D-399E31B6140A}"/>
              </a:ext>
            </a:extLst>
          </p:cNvPr>
          <p:cNvSpPr>
            <a:spLocks noGrp="1"/>
          </p:cNvSpPr>
          <p:nvPr/>
        </p:nvSpPr>
        <p:spPr>
          <a:xfrm>
            <a:off x="2540160" y="3105720"/>
            <a:ext cx="2012760" cy="64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sz="3600" b="1" u="none">
                <a:solidFill>
                  <a:srgbClr val="254061"/>
                </a:solidFill>
                <a:latin typeface="Calibri"/>
                <a:ea typeface="Calibri"/>
                <a:cs typeface="Calibri"/>
              </a:rPr>
              <a:t>Contents</a:t>
            </a:r>
          </a:p>
        </p:txBody>
      </p:sp>
      <p:cxnSp>
        <p:nvCxnSpPr>
          <p:cNvPr id="324" name="直接连接符 39"/>
          <p:cNvCxnSpPr/>
          <p:nvPr/>
        </p:nvCxnSpPr>
        <p:spPr>
          <a:xfrm flipV="1">
            <a:off x="4498200" y="3435480"/>
            <a:ext cx="396000" cy="504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325" name="直接连接符 40"/>
          <p:cNvCxnSpPr/>
          <p:nvPr/>
        </p:nvCxnSpPr>
        <p:spPr>
          <a:xfrm flipV="1">
            <a:off x="4857840" y="2423520"/>
            <a:ext cx="360" cy="202032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86" name="TextBox 44">
            <a:extLst>
              <a:ext uri="{FF2B5EF4-FFF2-40B4-BE49-F238E27FC236}">
                <a16:creationId xmlns:a16="http://schemas.microsoft.com/office/drawing/2014/main" id="{A90BBCBB-C158-47E4-AC77-11FC901B2DFE}"/>
              </a:ext>
            </a:extLst>
          </p:cNvPr>
          <p:cNvSpPr>
            <a:spLocks noGrp="1"/>
          </p:cNvSpPr>
          <p:nvPr/>
        </p:nvSpPr>
        <p:spPr>
          <a:xfrm>
            <a:off x="5182200" y="2256480"/>
            <a:ext cx="6236280" cy="68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8920" indent="-3589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002060"/>
                </a:solidFill>
                <a:latin typeface="Microsoft YaHei"/>
                <a:ea typeface="Microsoft YaHei"/>
                <a:cs typeface="Microsoft YaHei"/>
              </a:rPr>
              <a:t>1. From Rules to Reasoning: The Journey to Generative AI</a:t>
            </a:r>
          </a:p>
        </p:txBody>
      </p:sp>
      <p:cxnSp>
        <p:nvCxnSpPr>
          <p:cNvPr id="327" name="直接连接符 46"/>
          <p:cNvCxnSpPr/>
          <p:nvPr/>
        </p:nvCxnSpPr>
        <p:spPr>
          <a:xfrm>
            <a:off x="4857840" y="243972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88" name="TextBox 51">
            <a:extLst>
              <a:ext uri="{FF2B5EF4-FFF2-40B4-BE49-F238E27FC236}">
                <a16:creationId xmlns:a16="http://schemas.microsoft.com/office/drawing/2014/main" id="{06A3BCCD-E029-4C18-A7E5-977E5BB3527D}"/>
              </a:ext>
            </a:extLst>
          </p:cNvPr>
          <p:cNvSpPr>
            <a:spLocks noGrp="1"/>
          </p:cNvSpPr>
          <p:nvPr/>
        </p:nvSpPr>
        <p:spPr>
          <a:xfrm>
            <a:off x="5182200" y="4282560"/>
            <a:ext cx="614736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7120" indent="-3571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3. Large Language Models </a:t>
            </a:r>
          </a:p>
        </p:txBody>
      </p:sp>
      <p:cxnSp>
        <p:nvCxnSpPr>
          <p:cNvPr id="329" name="直接连接符 59"/>
          <p:cNvCxnSpPr/>
          <p:nvPr/>
        </p:nvCxnSpPr>
        <p:spPr>
          <a:xfrm>
            <a:off x="4857840" y="344160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330" name="直接连接符 60"/>
          <p:cNvCxnSpPr/>
          <p:nvPr/>
        </p:nvCxnSpPr>
        <p:spPr>
          <a:xfrm>
            <a:off x="4857840" y="444348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91" name="TextBox 1">
            <a:extLst>
              <a:ext uri="{FF2B5EF4-FFF2-40B4-BE49-F238E27FC236}">
                <a16:creationId xmlns:a16="http://schemas.microsoft.com/office/drawing/2014/main" id="{4ED2C0F8-A807-42F1-8511-85ABB18C0FDA}"/>
              </a:ext>
            </a:extLst>
          </p:cNvPr>
          <p:cNvSpPr>
            <a:spLocks noGrp="1"/>
          </p:cNvSpPr>
          <p:nvPr/>
        </p:nvSpPr>
        <p:spPr>
          <a:xfrm>
            <a:off x="5182200" y="3254040"/>
            <a:ext cx="623628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447840" indent="-44784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17375E"/>
                </a:solidFill>
                <a:latin typeface="微软雅黑"/>
                <a:ea typeface="微软雅黑"/>
                <a:cs typeface="微软雅黑"/>
              </a:rPr>
              <a:t>2. From Tokens to Thoughts</a:t>
            </a:r>
          </a:p>
        </p:txBody>
      </p:sp>
    </p:spTree>
    <p:extLst>
      <p:ext uri="{BB962C8B-B14F-4D97-AF65-F5344CB8AC3E}">
        <p14:creationId xmlns:p14="http://schemas.microsoft.com/office/powerpoint/2010/main" val="171921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 Box 11">
            <a:extLst>
              <a:ext uri="{FF2B5EF4-FFF2-40B4-BE49-F238E27FC236}">
                <a16:creationId xmlns:a16="http://schemas.microsoft.com/office/drawing/2014/main" id="{6B03E3B8-EFCA-44AE-9B33-540991203FD9}"/>
              </a:ext>
            </a:extLst>
          </p:cNvPr>
          <p:cNvSpPr>
            <a:spLocks noGrp="1"/>
          </p:cNvSpPr>
          <p:nvPr/>
        </p:nvSpPr>
        <p:spPr>
          <a:xfrm>
            <a:off x="1180800" y="2797200"/>
            <a:ext cx="10204920" cy="98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Read and write text </a:t>
            </a:r>
            <a:r>
              <a:rPr sz="2400" b="0" u="none">
                <a:solidFill>
                  <a:srgbClr val="000000"/>
                </a:solidFill>
                <a:latin typeface="Trebuchet MS"/>
                <a:ea typeface="Trebuchet MS"/>
                <a:cs typeface="Trebuchet MS"/>
              </a:rPr>
              <a:t>in a way that feels natural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u="none">
              <a:solidFill>
                <a:srgbClr val="00000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93" name="PlaceHolder 1">
            <a:extLst>
              <a:ext uri="{FF2B5EF4-FFF2-40B4-BE49-F238E27FC236}">
                <a16:creationId xmlns:a16="http://schemas.microsoft.com/office/drawing/2014/main" id="{DEB245DC-9973-4D66-9869-C5AAB0065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Large Language Models (LLMs)</a:t>
            </a:r>
          </a:p>
        </p:txBody>
      </p:sp>
      <p:sp>
        <p:nvSpPr>
          <p:cNvPr id="294" name="Content Placeholder 2">
            <a:extLst>
              <a:ext uri="{FF2B5EF4-FFF2-40B4-BE49-F238E27FC236}">
                <a16:creationId xmlns:a16="http://schemas.microsoft.com/office/drawing/2014/main" id="{9AEB02B1-5D35-4003-A8B1-53E07E6C5CE3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LLMs are AI systems trained on huge amounts of text to understand and generate human-like language.</a:t>
            </a:r>
          </a:p>
        </p:txBody>
      </p:sp>
      <p:sp>
        <p:nvSpPr>
          <p:cNvPr id="295" name="Text Box 11">
            <a:extLst>
              <a:ext uri="{FF2B5EF4-FFF2-40B4-BE49-F238E27FC236}">
                <a16:creationId xmlns:a16="http://schemas.microsoft.com/office/drawing/2014/main" id="{AF86FD8B-F6CD-46A8-B3B6-4B40B2C034B8}"/>
              </a:ext>
            </a:extLst>
          </p:cNvPr>
          <p:cNvSpPr>
            <a:spLocks noGrp="1"/>
          </p:cNvSpPr>
          <p:nvPr/>
        </p:nvSpPr>
        <p:spPr>
          <a:xfrm>
            <a:off x="1180800" y="2359440"/>
            <a:ext cx="1039248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Learns patterns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from books, websites, articles and conversations</a:t>
            </a:r>
          </a:p>
        </p:txBody>
      </p:sp>
      <p:sp>
        <p:nvSpPr>
          <p:cNvPr id="296" name="Content Placeholder 2">
            <a:extLst>
              <a:ext uri="{FF2B5EF4-FFF2-40B4-BE49-F238E27FC236}">
                <a16:creationId xmlns:a16="http://schemas.microsoft.com/office/drawing/2014/main" id="{C945D115-6442-45E3-9CBA-59A966F0E4B9}"/>
              </a:ext>
            </a:extLst>
          </p:cNvPr>
          <p:cNvSpPr>
            <a:spLocks noGrp="1"/>
          </p:cNvSpPr>
          <p:nvPr/>
        </p:nvSpPr>
        <p:spPr>
          <a:xfrm>
            <a:off x="609840" y="335376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Examples</a:t>
            </a:r>
          </a:p>
        </p:txBody>
      </p:sp>
      <p:sp>
        <p:nvSpPr>
          <p:cNvPr id="297" name="Text Box 11">
            <a:extLst>
              <a:ext uri="{FF2B5EF4-FFF2-40B4-BE49-F238E27FC236}">
                <a16:creationId xmlns:a16="http://schemas.microsoft.com/office/drawing/2014/main" id="{F8942688-EB07-4B0E-9EEA-D1CE9E7FAF8D}"/>
              </a:ext>
            </a:extLst>
          </p:cNvPr>
          <p:cNvSpPr>
            <a:spLocks noGrp="1"/>
          </p:cNvSpPr>
          <p:nvPr/>
        </p:nvSpPr>
        <p:spPr>
          <a:xfrm>
            <a:off x="1189080" y="3942720"/>
            <a:ext cx="1039248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BERT —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Bidirectional Encoder Representations from Transformers</a:t>
            </a:r>
          </a:p>
        </p:txBody>
      </p:sp>
      <p:sp>
        <p:nvSpPr>
          <p:cNvPr id="298" name="Text Box 11">
            <a:extLst>
              <a:ext uri="{FF2B5EF4-FFF2-40B4-BE49-F238E27FC236}">
                <a16:creationId xmlns:a16="http://schemas.microsoft.com/office/drawing/2014/main" id="{D4462410-AA3E-4A9B-93A2-B7934D655CF9}"/>
              </a:ext>
            </a:extLst>
          </p:cNvPr>
          <p:cNvSpPr>
            <a:spLocks noGrp="1"/>
          </p:cNvSpPr>
          <p:nvPr/>
        </p:nvSpPr>
        <p:spPr>
          <a:xfrm>
            <a:off x="1189080" y="5127480"/>
            <a:ext cx="1039248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GPT —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Generative Pretrained Transformer </a:t>
            </a:r>
          </a:p>
        </p:txBody>
      </p:sp>
      <p:sp>
        <p:nvSpPr>
          <p:cNvPr id="299" name="Text Box 11">
            <a:extLst>
              <a:ext uri="{FF2B5EF4-FFF2-40B4-BE49-F238E27FC236}">
                <a16:creationId xmlns:a16="http://schemas.microsoft.com/office/drawing/2014/main" id="{E92F940A-8E12-4C58-80AD-1A32A173A22E}"/>
              </a:ext>
            </a:extLst>
          </p:cNvPr>
          <p:cNvSpPr>
            <a:spLocks noGrp="1"/>
          </p:cNvSpPr>
          <p:nvPr/>
        </p:nvSpPr>
        <p:spPr>
          <a:xfrm>
            <a:off x="1525320" y="4314960"/>
            <a:ext cx="1033776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Trained to understand text by looking both before and after a word (good for fill-in-the-blank, search, classification)</a:t>
            </a:r>
          </a:p>
        </p:txBody>
      </p:sp>
      <p:sp>
        <p:nvSpPr>
          <p:cNvPr id="300" name="Text Box 11">
            <a:extLst>
              <a:ext uri="{FF2B5EF4-FFF2-40B4-BE49-F238E27FC236}">
                <a16:creationId xmlns:a16="http://schemas.microsoft.com/office/drawing/2014/main" id="{1571DFAE-B1B4-49CD-8ADC-9F99DE18774F}"/>
              </a:ext>
            </a:extLst>
          </p:cNvPr>
          <p:cNvSpPr>
            <a:spLocks noGrp="1"/>
          </p:cNvSpPr>
          <p:nvPr/>
        </p:nvSpPr>
        <p:spPr>
          <a:xfrm>
            <a:off x="1180800" y="6338880"/>
            <a:ext cx="1057320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Gemini, LlaMA, RoBERTa, Claude  —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other LLM families</a:t>
            </a:r>
          </a:p>
        </p:txBody>
      </p:sp>
      <p:sp>
        <p:nvSpPr>
          <p:cNvPr id="301" name="Text Box 11">
            <a:extLst>
              <a:ext uri="{FF2B5EF4-FFF2-40B4-BE49-F238E27FC236}">
                <a16:creationId xmlns:a16="http://schemas.microsoft.com/office/drawing/2014/main" id="{2E3D703B-3F60-411C-A7D7-E386A51099EB}"/>
              </a:ext>
            </a:extLst>
          </p:cNvPr>
          <p:cNvSpPr>
            <a:spLocks noGrp="1"/>
          </p:cNvSpPr>
          <p:nvPr/>
        </p:nvSpPr>
        <p:spPr>
          <a:xfrm>
            <a:off x="1525320" y="5574240"/>
            <a:ext cx="1066608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Trained to generate text left-to-right (good for conversation, story writing, coding))</a:t>
            </a:r>
          </a:p>
        </p:txBody>
      </p:sp>
    </p:spTree>
    <p:extLst>
      <p:ext uri="{BB962C8B-B14F-4D97-AF65-F5344CB8AC3E}">
        <p14:creationId xmlns:p14="http://schemas.microsoft.com/office/powerpoint/2010/main" val="59757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ontent Placeholder 2">
            <a:extLst>
              <a:ext uri="{FF2B5EF4-FFF2-40B4-BE49-F238E27FC236}">
                <a16:creationId xmlns:a16="http://schemas.microsoft.com/office/drawing/2014/main" id="{95D23701-C222-4B13-BFEA-36263C2DE72E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 on text prediction using BERT</a:t>
            </a:r>
          </a:p>
        </p:txBody>
      </p:sp>
      <p:sp>
        <p:nvSpPr>
          <p:cNvPr id="303" name="Text Box 11">
            <a:extLst>
              <a:ext uri="{FF2B5EF4-FFF2-40B4-BE49-F238E27FC236}">
                <a16:creationId xmlns:a16="http://schemas.microsoft.com/office/drawing/2014/main" id="{462E7DB4-FC2E-4F4F-838F-36F27951E052}"/>
              </a:ext>
            </a:extLst>
          </p:cNvPr>
          <p:cNvSpPr>
            <a:spLocks noGrp="1"/>
          </p:cNvSpPr>
          <p:nvPr/>
        </p:nvSpPr>
        <p:spPr>
          <a:xfrm>
            <a:off x="1384920" y="3338280"/>
            <a:ext cx="11142720" cy="2820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Split words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Insert special tokens: 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 [CLS]: added at the start of every input sequence and used as an 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           aggregate representation of the whole sequence.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 [SEP]: marks the end of a sentence or separates two sequences in a pair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 [MASK]: marks the position of a missing word that the model must predict</a:t>
            </a:r>
          </a:p>
        </p:txBody>
      </p:sp>
      <p:sp>
        <p:nvSpPr>
          <p:cNvPr id="304" name="PlaceHolder 1">
            <a:extLst>
              <a:ext uri="{FF2B5EF4-FFF2-40B4-BE49-F238E27FC236}">
                <a16:creationId xmlns:a16="http://schemas.microsoft.com/office/drawing/2014/main" id="{0AF0D7E5-A8DD-42FE-9B93-15BC4E3EC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Large Language Models (LLMs)</a:t>
            </a:r>
          </a:p>
        </p:txBody>
      </p:sp>
      <p:sp>
        <p:nvSpPr>
          <p:cNvPr id="305" name="Text Box 11">
            <a:extLst>
              <a:ext uri="{FF2B5EF4-FFF2-40B4-BE49-F238E27FC236}">
                <a16:creationId xmlns:a16="http://schemas.microsoft.com/office/drawing/2014/main" id="{AF9BEFDE-720D-4129-A643-71FC446F96BF}"/>
              </a:ext>
            </a:extLst>
          </p:cNvPr>
          <p:cNvSpPr>
            <a:spLocks noGrp="1"/>
          </p:cNvSpPr>
          <p:nvPr/>
        </p:nvSpPr>
        <p:spPr>
          <a:xfrm>
            <a:off x="1094040" y="2006280"/>
            <a:ext cx="50936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“Paris is the ___ of France”</a:t>
            </a:r>
          </a:p>
        </p:txBody>
      </p:sp>
      <p:sp>
        <p:nvSpPr>
          <p:cNvPr id="306" name="Text Box 11">
            <a:extLst>
              <a:ext uri="{FF2B5EF4-FFF2-40B4-BE49-F238E27FC236}">
                <a16:creationId xmlns:a16="http://schemas.microsoft.com/office/drawing/2014/main" id="{6D01142A-D976-49F4-A721-60DBA5E314E3}"/>
              </a:ext>
            </a:extLst>
          </p:cNvPr>
          <p:cNvSpPr>
            <a:spLocks noGrp="1"/>
          </p:cNvSpPr>
          <p:nvPr/>
        </p:nvSpPr>
        <p:spPr>
          <a:xfrm>
            <a:off x="1095840" y="276084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Tokenization (WordPiece)</a:t>
            </a:r>
          </a:p>
        </p:txBody>
      </p:sp>
      <p:sp>
        <p:nvSpPr>
          <p:cNvPr id="307" name="TextBox 14">
            <a:extLst>
              <a:ext uri="{FF2B5EF4-FFF2-40B4-BE49-F238E27FC236}">
                <a16:creationId xmlns:a16="http://schemas.microsoft.com/office/drawing/2014/main" id="{53CD65C2-2E9B-467A-8C18-A03B9AEF964D}"/>
              </a:ext>
            </a:extLst>
          </p:cNvPr>
          <p:cNvSpPr>
            <a:spLocks noGrp="1"/>
          </p:cNvSpPr>
          <p:nvPr/>
        </p:nvSpPr>
        <p:spPr>
          <a:xfrm>
            <a:off x="5312160" y="3222360"/>
            <a:ext cx="63302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  <a:buNone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[CLS] Paris is the [MASK] of France. [SEP]</a:t>
            </a:r>
          </a:p>
        </p:txBody>
      </p:sp>
      <p:sp>
        <p:nvSpPr>
          <p:cNvPr id="308" name="Arrow: Bent 16">
            <a:extLst>
              <a:ext uri="{FF2B5EF4-FFF2-40B4-BE49-F238E27FC236}">
                <a16:creationId xmlns:a16="http://schemas.microsoft.com/office/drawing/2014/main" id="{1A035026-C2BB-4923-8280-9381CEFF2D4D}"/>
              </a:ext>
            </a:extLst>
          </p:cNvPr>
          <p:cNvSpPr>
            <a:spLocks noGrp="1"/>
          </p:cNvSpPr>
          <p:nvPr/>
        </p:nvSpPr>
        <p:spPr>
          <a:xfrm rot="5400000">
            <a:off x="6367320" y="1046160"/>
            <a:ext cx="1086480" cy="319644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9925"/>
            </a:avLst>
          </a:prstGeom>
          <a:solidFill>
            <a:srgbClr val="FFBF21"/>
          </a:solidFill>
          <a:ln>
            <a:solidFill>
              <a:srgbClr val="6F53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457200">
              <a:lnSpc>
                <a:spcPct val="100000"/>
              </a:lnSpc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539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ontent Placeholder 2">
            <a:extLst>
              <a:ext uri="{FF2B5EF4-FFF2-40B4-BE49-F238E27FC236}">
                <a16:creationId xmlns:a16="http://schemas.microsoft.com/office/drawing/2014/main" id="{DB59FB50-C304-4DDC-ABD7-E85F98F4BDF3}"/>
              </a:ext>
            </a:extLst>
          </p:cNvPr>
          <p:cNvSpPr>
            <a:spLocks noGrp="1"/>
          </p:cNvSpPr>
          <p:nvPr/>
        </p:nvSpPr>
        <p:spPr>
          <a:xfrm>
            <a:off x="26748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 on text prediction using BERT (cont.)</a:t>
            </a:r>
          </a:p>
        </p:txBody>
      </p:sp>
      <p:sp>
        <p:nvSpPr>
          <p:cNvPr id="310" name="Text Box 11">
            <a:extLst>
              <a:ext uri="{FF2B5EF4-FFF2-40B4-BE49-F238E27FC236}">
                <a16:creationId xmlns:a16="http://schemas.microsoft.com/office/drawing/2014/main" id="{9EC48DED-D3AA-462B-940A-578C4F1F2521}"/>
              </a:ext>
            </a:extLst>
          </p:cNvPr>
          <p:cNvSpPr>
            <a:spLocks noGrp="1"/>
          </p:cNvSpPr>
          <p:nvPr/>
        </p:nvSpPr>
        <p:spPr>
          <a:xfrm>
            <a:off x="1193400" y="2987280"/>
            <a:ext cx="8509680" cy="187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Word embeddings: context-less meaning of each token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Segment embeddings: distinguishes btw multiple inputs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Position embeddings: token’s position in the sentence 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</a:t>
            </a:r>
          </a:p>
        </p:txBody>
      </p:sp>
      <p:sp>
        <p:nvSpPr>
          <p:cNvPr id="311" name="PlaceHolder 1">
            <a:extLst>
              <a:ext uri="{FF2B5EF4-FFF2-40B4-BE49-F238E27FC236}">
                <a16:creationId xmlns:a16="http://schemas.microsoft.com/office/drawing/2014/main" id="{567F5805-3E0F-4F3C-A9A2-B5616694B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Large Language Models (LLMs)</a:t>
            </a:r>
          </a:p>
        </p:txBody>
      </p:sp>
      <p:sp>
        <p:nvSpPr>
          <p:cNvPr id="312" name="Text Box 11">
            <a:extLst>
              <a:ext uri="{FF2B5EF4-FFF2-40B4-BE49-F238E27FC236}">
                <a16:creationId xmlns:a16="http://schemas.microsoft.com/office/drawing/2014/main" id="{192BE309-E360-4C6F-BD62-8E746632B97D}"/>
              </a:ext>
            </a:extLst>
          </p:cNvPr>
          <p:cNvSpPr>
            <a:spLocks noGrp="1"/>
          </p:cNvSpPr>
          <p:nvPr/>
        </p:nvSpPr>
        <p:spPr>
          <a:xfrm>
            <a:off x="1001880" y="1933200"/>
            <a:ext cx="50936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“Paris is the ___ of France”</a:t>
            </a:r>
          </a:p>
        </p:txBody>
      </p:sp>
      <p:sp>
        <p:nvSpPr>
          <p:cNvPr id="313" name="Text Box 11">
            <a:extLst>
              <a:ext uri="{FF2B5EF4-FFF2-40B4-BE49-F238E27FC236}">
                <a16:creationId xmlns:a16="http://schemas.microsoft.com/office/drawing/2014/main" id="{3F1D7BD5-A0F2-4FBD-BF8D-8DC11422B48A}"/>
              </a:ext>
            </a:extLst>
          </p:cNvPr>
          <p:cNvSpPr>
            <a:spLocks noGrp="1"/>
          </p:cNvSpPr>
          <p:nvPr/>
        </p:nvSpPr>
        <p:spPr>
          <a:xfrm>
            <a:off x="891720" y="255744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Embeddings</a:t>
            </a:r>
          </a:p>
        </p:txBody>
      </p:sp>
      <p:sp>
        <p:nvSpPr>
          <p:cNvPr id="314" name="Text Box 11">
            <a:extLst>
              <a:ext uri="{FF2B5EF4-FFF2-40B4-BE49-F238E27FC236}">
                <a16:creationId xmlns:a16="http://schemas.microsoft.com/office/drawing/2014/main" id="{D95DC1BA-F4DA-4B5C-9FDF-1CF94327E540}"/>
              </a:ext>
            </a:extLst>
          </p:cNvPr>
          <p:cNvSpPr>
            <a:spLocks noGrp="1"/>
          </p:cNvSpPr>
          <p:nvPr/>
        </p:nvSpPr>
        <p:spPr>
          <a:xfrm>
            <a:off x="948960" y="445356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Encoder layers </a:t>
            </a:r>
          </a:p>
        </p:txBody>
      </p:sp>
      <p:sp>
        <p:nvSpPr>
          <p:cNvPr id="315" name="Text Box 11">
            <a:extLst>
              <a:ext uri="{FF2B5EF4-FFF2-40B4-BE49-F238E27FC236}">
                <a16:creationId xmlns:a16="http://schemas.microsoft.com/office/drawing/2014/main" id="{AF691A97-9293-47D3-8687-9D7041127458}"/>
              </a:ext>
            </a:extLst>
          </p:cNvPr>
          <p:cNvSpPr>
            <a:spLocks noGrp="1"/>
          </p:cNvSpPr>
          <p:nvPr/>
        </p:nvSpPr>
        <p:spPr>
          <a:xfrm>
            <a:off x="1193400" y="4937040"/>
            <a:ext cx="10329840" cy="224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Multiple self-attention layers process the embeddings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Attention lets each token look at other tokens in the sentence (both before and after) to build contextual representations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Output: a contextual-full vector for each token potions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</a:t>
            </a:r>
          </a:p>
        </p:txBody>
      </p:sp>
      <p:pic>
        <p:nvPicPr>
          <p:cNvPr id="326" name="图片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625680" y="1268280"/>
            <a:ext cx="2831400" cy="3646440"/>
          </a:xfrm>
          <a:prstGeom prst="rect">
            <a:avLst/>
          </a:prstGeom>
          <a:ln w="0">
            <a:noFill/>
          </a:ln>
        </p:spPr>
      </p:pic>
      <p:sp>
        <p:nvSpPr>
          <p:cNvPr id="317" name="Rectangle 6">
            <a:extLst>
              <a:ext uri="{FF2B5EF4-FFF2-40B4-BE49-F238E27FC236}">
                <a16:creationId xmlns:a16="http://schemas.microsoft.com/office/drawing/2014/main" id="{A9E621DD-A254-42C9-A681-26291ACD8C94}"/>
              </a:ext>
            </a:extLst>
          </p:cNvPr>
          <p:cNvSpPr>
            <a:spLocks noGrp="1"/>
          </p:cNvSpPr>
          <p:nvPr/>
        </p:nvSpPr>
        <p:spPr>
          <a:xfrm>
            <a:off x="9625680" y="1268280"/>
            <a:ext cx="2566080" cy="36464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241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图片 2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96760" y="5443560"/>
            <a:ext cx="11295000" cy="1420560"/>
          </a:xfrm>
          <a:prstGeom prst="rect">
            <a:avLst/>
          </a:prstGeom>
          <a:ln w="0">
            <a:noFill/>
          </a:ln>
        </p:spPr>
      </p:pic>
      <p:sp>
        <p:nvSpPr>
          <p:cNvPr id="175" name="矩形 36">
            <a:extLst>
              <a:ext uri="{FF2B5EF4-FFF2-40B4-BE49-F238E27FC236}">
                <a16:creationId xmlns:a16="http://schemas.microsoft.com/office/drawing/2014/main" id="{1F269EEE-1D69-4D7A-B035-81FA50F91526}"/>
              </a:ext>
            </a:extLst>
          </p:cNvPr>
          <p:cNvSpPr>
            <a:spLocks noGrp="1"/>
          </p:cNvSpPr>
          <p:nvPr/>
        </p:nvSpPr>
        <p:spPr>
          <a:xfrm rot="10800000" flipH="1">
            <a:off x="-106200" y="360"/>
            <a:ext cx="3736080" cy="68576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176" name="椭圆 9">
            <a:extLst>
              <a:ext uri="{FF2B5EF4-FFF2-40B4-BE49-F238E27FC236}">
                <a16:creationId xmlns:a16="http://schemas.microsoft.com/office/drawing/2014/main" id="{88E3AD4D-AADE-4D3E-9968-29E05F9C9D27}"/>
              </a:ext>
            </a:extLst>
          </p:cNvPr>
          <p:cNvSpPr>
            <a:spLocks noGrp="1"/>
          </p:cNvSpPr>
          <p:nvPr/>
        </p:nvSpPr>
        <p:spPr>
          <a:xfrm>
            <a:off x="2292120" y="1982160"/>
            <a:ext cx="2843640" cy="2844360"/>
          </a:xfrm>
          <a:prstGeom prst="ellipse">
            <a:avLst/>
          </a:prstGeom>
          <a:noFill/>
          <a:ln w="19050">
            <a:solidFill>
              <a:srgbClr val="FFFF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178" name="椭圆 2">
            <a:extLst>
              <a:ext uri="{FF2B5EF4-FFF2-40B4-BE49-F238E27FC236}">
                <a16:creationId xmlns:a16="http://schemas.microsoft.com/office/drawing/2014/main" id="{9A602DDB-45AE-476D-89A9-9A9CE89361A7}"/>
              </a:ext>
            </a:extLst>
          </p:cNvPr>
          <p:cNvSpPr>
            <a:spLocks noGrp="1"/>
          </p:cNvSpPr>
          <p:nvPr/>
        </p:nvSpPr>
        <p:spPr>
          <a:xfrm>
            <a:off x="2540160" y="2230200"/>
            <a:ext cx="2000520" cy="2357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179" name="TextBox 10">
            <a:extLst>
              <a:ext uri="{FF2B5EF4-FFF2-40B4-BE49-F238E27FC236}">
                <a16:creationId xmlns:a16="http://schemas.microsoft.com/office/drawing/2014/main" id="{45C0B6FB-0F09-4E74-A3EB-5552B0EA81B6}"/>
              </a:ext>
            </a:extLst>
          </p:cNvPr>
          <p:cNvSpPr>
            <a:spLocks noGrp="1"/>
          </p:cNvSpPr>
          <p:nvPr/>
        </p:nvSpPr>
        <p:spPr>
          <a:xfrm>
            <a:off x="2540160" y="3105720"/>
            <a:ext cx="2012760" cy="64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sz="3600" b="1" u="none">
                <a:solidFill>
                  <a:srgbClr val="254061"/>
                </a:solidFill>
                <a:latin typeface="Calibri"/>
                <a:ea typeface="Calibri"/>
                <a:cs typeface="Calibri"/>
              </a:rPr>
              <a:t>Contents</a:t>
            </a:r>
          </a:p>
        </p:txBody>
      </p:sp>
      <p:cxnSp>
        <p:nvCxnSpPr>
          <p:cNvPr id="220" name="直接连接符 39"/>
          <p:cNvCxnSpPr/>
          <p:nvPr/>
        </p:nvCxnSpPr>
        <p:spPr>
          <a:xfrm flipV="1">
            <a:off x="4498200" y="3435480"/>
            <a:ext cx="396000" cy="504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221" name="直接连接符 40"/>
          <p:cNvCxnSpPr/>
          <p:nvPr/>
        </p:nvCxnSpPr>
        <p:spPr>
          <a:xfrm flipV="1">
            <a:off x="4857840" y="2423520"/>
            <a:ext cx="360" cy="202032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182" name="TextBox 44">
            <a:extLst>
              <a:ext uri="{FF2B5EF4-FFF2-40B4-BE49-F238E27FC236}">
                <a16:creationId xmlns:a16="http://schemas.microsoft.com/office/drawing/2014/main" id="{3152BB3B-6CA0-4629-B7C5-3F7639AF54CC}"/>
              </a:ext>
            </a:extLst>
          </p:cNvPr>
          <p:cNvSpPr>
            <a:spLocks noGrp="1"/>
          </p:cNvSpPr>
          <p:nvPr/>
        </p:nvSpPr>
        <p:spPr>
          <a:xfrm>
            <a:off x="5182200" y="2256480"/>
            <a:ext cx="6236280" cy="68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8920" indent="-3589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FF0000"/>
                </a:solidFill>
                <a:latin typeface="Microsoft YaHei"/>
                <a:ea typeface="Microsoft YaHei"/>
                <a:cs typeface="Microsoft YaHei"/>
              </a:rPr>
              <a:t>1. From Rules to Reasoning: The Journey to Generative AI</a:t>
            </a:r>
          </a:p>
        </p:txBody>
      </p:sp>
      <p:cxnSp>
        <p:nvCxnSpPr>
          <p:cNvPr id="223" name="直接连接符 46"/>
          <p:cNvCxnSpPr/>
          <p:nvPr/>
        </p:nvCxnSpPr>
        <p:spPr>
          <a:xfrm>
            <a:off x="4857840" y="243972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184" name="TextBox 51">
            <a:extLst>
              <a:ext uri="{FF2B5EF4-FFF2-40B4-BE49-F238E27FC236}">
                <a16:creationId xmlns:a16="http://schemas.microsoft.com/office/drawing/2014/main" id="{A86AA1C2-3BDC-4FBC-8451-1B708A12F6E5}"/>
              </a:ext>
            </a:extLst>
          </p:cNvPr>
          <p:cNvSpPr>
            <a:spLocks noGrp="1"/>
          </p:cNvSpPr>
          <p:nvPr/>
        </p:nvSpPr>
        <p:spPr>
          <a:xfrm>
            <a:off x="5182200" y="4282560"/>
            <a:ext cx="614736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7120" indent="-3571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254061"/>
                </a:solidFill>
                <a:latin typeface="微软雅黑"/>
                <a:ea typeface="微软雅黑"/>
                <a:cs typeface="微软雅黑"/>
              </a:rPr>
              <a:t>3. Large Language Models </a:t>
            </a:r>
          </a:p>
        </p:txBody>
      </p:sp>
      <p:cxnSp>
        <p:nvCxnSpPr>
          <p:cNvPr id="225" name="直接连接符 59"/>
          <p:cNvCxnSpPr/>
          <p:nvPr/>
        </p:nvCxnSpPr>
        <p:spPr>
          <a:xfrm>
            <a:off x="4857840" y="344160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226" name="直接连接符 60"/>
          <p:cNvCxnSpPr/>
          <p:nvPr/>
        </p:nvCxnSpPr>
        <p:spPr>
          <a:xfrm>
            <a:off x="4857840" y="444348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187" name="TextBox 1">
            <a:extLst>
              <a:ext uri="{FF2B5EF4-FFF2-40B4-BE49-F238E27FC236}">
                <a16:creationId xmlns:a16="http://schemas.microsoft.com/office/drawing/2014/main" id="{7280E5CA-3BE0-4788-9C8E-5F2DE6E01E01}"/>
              </a:ext>
            </a:extLst>
          </p:cNvPr>
          <p:cNvSpPr>
            <a:spLocks noGrp="1"/>
          </p:cNvSpPr>
          <p:nvPr/>
        </p:nvSpPr>
        <p:spPr>
          <a:xfrm>
            <a:off x="5182200" y="3254040"/>
            <a:ext cx="623628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447840" indent="-44784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chemeClr val="dk2">
                    <a:lumMod val="75000"/>
                  </a:schemeClr>
                </a:solidFill>
                <a:latin typeface="微软雅黑"/>
                <a:ea typeface="微软雅黑"/>
                <a:cs typeface="微软雅黑"/>
              </a:rPr>
              <a:t>2. From Tokens to Thoughts</a:t>
            </a:r>
          </a:p>
        </p:txBody>
      </p:sp>
    </p:spTree>
    <p:extLst>
      <p:ext uri="{BB962C8B-B14F-4D97-AF65-F5344CB8AC3E}">
        <p14:creationId xmlns:p14="http://schemas.microsoft.com/office/powerpoint/2010/main" val="1052037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Content Placeholder 2">
            <a:extLst>
              <a:ext uri="{FF2B5EF4-FFF2-40B4-BE49-F238E27FC236}">
                <a16:creationId xmlns:a16="http://schemas.microsoft.com/office/drawing/2014/main" id="{9AE2207E-1C5C-489F-A47F-97B087261E3C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 on text prediction using BERT (cont.)</a:t>
            </a:r>
          </a:p>
        </p:txBody>
      </p:sp>
      <p:sp>
        <p:nvSpPr>
          <p:cNvPr id="319" name="Text Box 11">
            <a:extLst>
              <a:ext uri="{FF2B5EF4-FFF2-40B4-BE49-F238E27FC236}">
                <a16:creationId xmlns:a16="http://schemas.microsoft.com/office/drawing/2014/main" id="{23199966-B8A2-497E-8599-844C327845CA}"/>
              </a:ext>
            </a:extLst>
          </p:cNvPr>
          <p:cNvSpPr>
            <a:spLocks noGrp="1"/>
          </p:cNvSpPr>
          <p:nvPr/>
        </p:nvSpPr>
        <p:spPr>
          <a:xfrm>
            <a:off x="1502280" y="3785400"/>
            <a:ext cx="9657720" cy="2246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For the [MASK] position, take its final contextual vector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Pass it through a feed-forward network + linear layer that maps it to a vector the size of BERT’s vocabulary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Output= </a:t>
            </a:r>
            <a:r>
              <a:rPr sz="2400" b="1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Logits </a:t>
            </a: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for every word in the vocabulary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</a:t>
            </a:r>
          </a:p>
        </p:txBody>
      </p:sp>
      <p:sp>
        <p:nvSpPr>
          <p:cNvPr id="320" name="PlaceHolder 1">
            <a:extLst>
              <a:ext uri="{FF2B5EF4-FFF2-40B4-BE49-F238E27FC236}">
                <a16:creationId xmlns:a16="http://schemas.microsoft.com/office/drawing/2014/main" id="{506A687F-58F7-4580-B6BD-4A464ED26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Large Language Models (LLMs)</a:t>
            </a:r>
          </a:p>
        </p:txBody>
      </p:sp>
      <p:sp>
        <p:nvSpPr>
          <p:cNvPr id="321" name="Text Box 11">
            <a:extLst>
              <a:ext uri="{FF2B5EF4-FFF2-40B4-BE49-F238E27FC236}">
                <a16:creationId xmlns:a16="http://schemas.microsoft.com/office/drawing/2014/main" id="{1646CADE-4254-4486-95D4-8DB0FAB6EB8D}"/>
              </a:ext>
            </a:extLst>
          </p:cNvPr>
          <p:cNvSpPr>
            <a:spLocks noGrp="1"/>
          </p:cNvSpPr>
          <p:nvPr/>
        </p:nvSpPr>
        <p:spPr>
          <a:xfrm>
            <a:off x="1150560" y="2282400"/>
            <a:ext cx="50936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“Paris is the ___ of France”</a:t>
            </a:r>
          </a:p>
        </p:txBody>
      </p:sp>
      <p:sp>
        <p:nvSpPr>
          <p:cNvPr id="322" name="Text Box 11">
            <a:extLst>
              <a:ext uri="{FF2B5EF4-FFF2-40B4-BE49-F238E27FC236}">
                <a16:creationId xmlns:a16="http://schemas.microsoft.com/office/drawing/2014/main" id="{EC1B263B-8AF1-476E-A10C-4039B7977066}"/>
              </a:ext>
            </a:extLst>
          </p:cNvPr>
          <p:cNvSpPr>
            <a:spLocks noGrp="1"/>
          </p:cNvSpPr>
          <p:nvPr/>
        </p:nvSpPr>
        <p:spPr>
          <a:xfrm>
            <a:off x="993240" y="312840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Feed Forward Pass (Prediction layer)</a:t>
            </a:r>
          </a:p>
        </p:txBody>
      </p:sp>
      <p:sp>
        <p:nvSpPr>
          <p:cNvPr id="323" name="Text Box 11">
            <a:extLst>
              <a:ext uri="{FF2B5EF4-FFF2-40B4-BE49-F238E27FC236}">
                <a16:creationId xmlns:a16="http://schemas.microsoft.com/office/drawing/2014/main" id="{A8E8C485-3665-457D-8364-DC80E84327B2}"/>
              </a:ext>
            </a:extLst>
          </p:cNvPr>
          <p:cNvSpPr>
            <a:spLocks noGrp="1"/>
          </p:cNvSpPr>
          <p:nvPr/>
        </p:nvSpPr>
        <p:spPr>
          <a:xfrm>
            <a:off x="1502280" y="6167520"/>
            <a:ext cx="9657720" cy="93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Covert logits to probabilities over all words</a:t>
            </a:r>
          </a:p>
          <a:p>
            <a:pPr defTabSz="45720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     </a:t>
            </a:r>
          </a:p>
        </p:txBody>
      </p:sp>
      <p:sp>
        <p:nvSpPr>
          <p:cNvPr id="324" name="Text Box 11">
            <a:extLst>
              <a:ext uri="{FF2B5EF4-FFF2-40B4-BE49-F238E27FC236}">
                <a16:creationId xmlns:a16="http://schemas.microsoft.com/office/drawing/2014/main" id="{BEDB4467-1131-4CE0-91FE-744424FEFD26}"/>
              </a:ext>
            </a:extLst>
          </p:cNvPr>
          <p:cNvSpPr>
            <a:spLocks noGrp="1"/>
          </p:cNvSpPr>
          <p:nvPr/>
        </p:nvSpPr>
        <p:spPr>
          <a:xfrm>
            <a:off x="1150560" y="563832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Softmax --&gt; Probabilities</a:t>
            </a:r>
          </a:p>
        </p:txBody>
      </p:sp>
      <p:sp>
        <p:nvSpPr>
          <p:cNvPr id="325" name="Arrow: Right 6">
            <a:extLst>
              <a:ext uri="{FF2B5EF4-FFF2-40B4-BE49-F238E27FC236}">
                <a16:creationId xmlns:a16="http://schemas.microsoft.com/office/drawing/2014/main" id="{D5F03311-394F-4312-A0C0-56D08534FB75}"/>
              </a:ext>
            </a:extLst>
          </p:cNvPr>
          <p:cNvSpPr>
            <a:spLocks noGrp="1"/>
          </p:cNvSpPr>
          <p:nvPr/>
        </p:nvSpPr>
        <p:spPr>
          <a:xfrm>
            <a:off x="5384880" y="2252880"/>
            <a:ext cx="1054800" cy="5353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BF21"/>
          </a:solidFill>
          <a:ln>
            <a:solidFill>
              <a:srgbClr val="6F53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326" name="Rectangle 12">
            <a:extLst>
              <a:ext uri="{FF2B5EF4-FFF2-40B4-BE49-F238E27FC236}">
                <a16:creationId xmlns:a16="http://schemas.microsoft.com/office/drawing/2014/main" id="{9D62F12D-1603-46E6-B9D1-C3B4BE88A321}"/>
              </a:ext>
            </a:extLst>
          </p:cNvPr>
          <p:cNvSpPr>
            <a:spLocks noGrp="1"/>
          </p:cNvSpPr>
          <p:nvPr/>
        </p:nvSpPr>
        <p:spPr>
          <a:xfrm>
            <a:off x="6945480" y="2102760"/>
            <a:ext cx="2674800" cy="1051200"/>
          </a:xfrm>
          <a:prstGeom prst="rect">
            <a:avLst/>
          </a:prstGeom>
          <a:noFill/>
          <a:ln w="25400">
            <a:solidFill>
              <a:srgbClr val="FFBF21">
                <a:lumMod val="7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pic>
        <p:nvPicPr>
          <p:cNvPr id="337" name="Picture 1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33480" y="2126520"/>
            <a:ext cx="2122560" cy="10065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305660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Content Placeholder 2">
            <a:extLst>
              <a:ext uri="{FF2B5EF4-FFF2-40B4-BE49-F238E27FC236}">
                <a16:creationId xmlns:a16="http://schemas.microsoft.com/office/drawing/2014/main" id="{524B0B04-0331-46B4-9F78-3878C5E8760F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BERT vs. GPT-style LLMs </a:t>
            </a:r>
          </a:p>
        </p:txBody>
      </p:sp>
      <p:sp>
        <p:nvSpPr>
          <p:cNvPr id="329" name="PlaceHolder 1">
            <a:extLst>
              <a:ext uri="{FF2B5EF4-FFF2-40B4-BE49-F238E27FC236}">
                <a16:creationId xmlns:a16="http://schemas.microsoft.com/office/drawing/2014/main" id="{C204F839-0552-4CC1-9AB1-DE3774810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Large Language Models (LLMs)</a:t>
            </a:r>
          </a:p>
        </p:txBody>
      </p:sp>
      <p:pic>
        <p:nvPicPr>
          <p:cNvPr id="335" name="Picture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094040" y="2057760"/>
            <a:ext cx="10285200" cy="4506840"/>
          </a:xfrm>
          <a:prstGeom prst="rect">
            <a:avLst/>
          </a:prstGeom>
          <a:ln w="0">
            <a:noFill/>
          </a:ln>
        </p:spPr>
      </p:pic>
      <p:sp>
        <p:nvSpPr>
          <p:cNvPr id="331" name="Rectangle 15">
            <a:extLst>
              <a:ext uri="{FF2B5EF4-FFF2-40B4-BE49-F238E27FC236}">
                <a16:creationId xmlns:a16="http://schemas.microsoft.com/office/drawing/2014/main" id="{5D2AD155-8405-4F7E-A3E9-0E2A8DAD3F23}"/>
              </a:ext>
            </a:extLst>
          </p:cNvPr>
          <p:cNvSpPr>
            <a:spLocks noGrp="1"/>
          </p:cNvSpPr>
          <p:nvPr/>
        </p:nvSpPr>
        <p:spPr>
          <a:xfrm>
            <a:off x="1094040" y="2057760"/>
            <a:ext cx="10285200" cy="4506840"/>
          </a:xfrm>
          <a:prstGeom prst="rect">
            <a:avLst/>
          </a:prstGeom>
          <a:noFill/>
          <a:ln w="25400">
            <a:solidFill>
              <a:srgbClr val="FFBF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7829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>
            <a:extLst>
              <a:ext uri="{FF2B5EF4-FFF2-40B4-BE49-F238E27FC236}">
                <a16:creationId xmlns:a16="http://schemas.microsoft.com/office/drawing/2014/main" id="{6E1DA76D-05D5-4D3C-A55D-1C923914D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33" name="body-eyebrow">
            <a:extLst>
              <a:ext uri="{FF2B5EF4-FFF2-40B4-BE49-F238E27FC236}">
                <a16:creationId xmlns:a16="http://schemas.microsoft.com/office/drawing/2014/main" id="{F3872D20-6C68-4EA8-A5E5-C3BBC73A3BE4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DECODING STRATEGIES</a:t>
            </a:r>
          </a:p>
        </p:txBody>
      </p:sp>
      <p:sp>
        <p:nvSpPr>
          <p:cNvPr id="334" name="body-heading">
            <a:extLst>
              <a:ext uri="{FF2B5EF4-FFF2-40B4-BE49-F238E27FC236}">
                <a16:creationId xmlns:a16="http://schemas.microsoft.com/office/drawing/2014/main" id="{925C50F4-ABB2-4E05-89EB-8DA69A81B049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Probabilities do not become text by themselves</a:t>
            </a:r>
          </a:p>
        </p:txBody>
      </p:sp>
      <p:sp>
        <p:nvSpPr>
          <p:cNvPr id="335" name="body-subheading">
            <a:extLst>
              <a:ext uri="{FF2B5EF4-FFF2-40B4-BE49-F238E27FC236}">
                <a16:creationId xmlns:a16="http://schemas.microsoft.com/office/drawing/2014/main" id="{FC9CAA7B-5D40-4F2F-AFE5-733AA318C0F6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At every generation step, the model scores candidate tokens. A decoding rule turns those scores into one choice.</a:t>
            </a:r>
          </a:p>
        </p:txBody>
      </p:sp>
      <p:sp>
        <p:nvSpPr>
          <p:cNvPr id="336" name="pipeline-node-1">
            <a:extLst>
              <a:ext uri="{FF2B5EF4-FFF2-40B4-BE49-F238E27FC236}">
                <a16:creationId xmlns:a16="http://schemas.microsoft.com/office/drawing/2014/main" id="{363401BE-4BAE-4C57-B410-838A1FC95DE6}"/>
              </a:ext>
            </a:extLst>
          </p:cNvPr>
          <p:cNvSpPr>
            <a:spLocks noGrp="1"/>
          </p:cNvSpPr>
          <p:nvPr/>
        </p:nvSpPr>
        <p:spPr>
          <a:xfrm>
            <a:off x="800100" y="2724150"/>
            <a:ext cx="2190750" cy="1066800"/>
          </a:xfrm>
          <a:prstGeom prst="roundRect">
            <a:avLst>
              <a:gd name="adj" fmla="val 10714"/>
            </a:avLst>
          </a:prstGeom>
          <a:solidFill>
            <a:srgbClr val="EDF4FB"/>
          </a:solidFill>
          <a:ln w="9525">
            <a:solidFill>
              <a:srgbClr val="D8DEE5"/>
            </a:solidFill>
            <a:prstDash val="solid"/>
          </a:ln>
        </p:spPr>
      </p:sp>
      <p:sp>
        <p:nvSpPr>
          <p:cNvPr id="337" name="pipeline-label-1">
            <a:extLst>
              <a:ext uri="{FF2B5EF4-FFF2-40B4-BE49-F238E27FC236}">
                <a16:creationId xmlns:a16="http://schemas.microsoft.com/office/drawing/2014/main" id="{A5E0E5C4-F081-45A2-8191-F0B94AA080D8}"/>
              </a:ext>
            </a:extLst>
          </p:cNvPr>
          <p:cNvSpPr>
            <a:spLocks noGrp="1"/>
          </p:cNvSpPr>
          <p:nvPr/>
        </p:nvSpPr>
        <p:spPr>
          <a:xfrm>
            <a:off x="971550" y="2895600"/>
            <a:ext cx="18478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01 · CONTEXT</a:t>
            </a:r>
          </a:p>
        </p:txBody>
      </p:sp>
      <p:sp>
        <p:nvSpPr>
          <p:cNvPr id="338" name="pipeline-value-1">
            <a:extLst>
              <a:ext uri="{FF2B5EF4-FFF2-40B4-BE49-F238E27FC236}">
                <a16:creationId xmlns:a16="http://schemas.microsoft.com/office/drawing/2014/main" id="{60969D61-9EAC-4A9D-860A-A40BC8D9CA28}"/>
              </a:ext>
            </a:extLst>
          </p:cNvPr>
          <p:cNvSpPr>
            <a:spLocks noGrp="1"/>
          </p:cNvSpPr>
          <p:nvPr/>
        </p:nvSpPr>
        <p:spPr>
          <a:xfrm>
            <a:off x="971550" y="3219450"/>
            <a:ext cx="1847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ctr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weather is …</a:t>
            </a:r>
          </a:p>
        </p:txBody>
      </p:sp>
      <p:sp>
        <p:nvSpPr>
          <p:cNvPr id="339" name="pipeline-arrow-1">
            <a:extLst>
              <a:ext uri="{FF2B5EF4-FFF2-40B4-BE49-F238E27FC236}">
                <a16:creationId xmlns:a16="http://schemas.microsoft.com/office/drawing/2014/main" id="{3FCC02D8-3B3A-4378-9E9A-430AB91D3F7F}"/>
              </a:ext>
            </a:extLst>
          </p:cNvPr>
          <p:cNvSpPr>
            <a:spLocks noGrp="1"/>
          </p:cNvSpPr>
          <p:nvPr/>
        </p:nvSpPr>
        <p:spPr>
          <a:xfrm>
            <a:off x="3124200" y="30480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40" name="pipeline-node-2">
            <a:extLst>
              <a:ext uri="{FF2B5EF4-FFF2-40B4-BE49-F238E27FC236}">
                <a16:creationId xmlns:a16="http://schemas.microsoft.com/office/drawing/2014/main" id="{9825CDEB-F099-46F3-A42C-2882B404F386}"/>
              </a:ext>
            </a:extLst>
          </p:cNvPr>
          <p:cNvSpPr>
            <a:spLocks noGrp="1"/>
          </p:cNvSpPr>
          <p:nvPr/>
        </p:nvSpPr>
        <p:spPr>
          <a:xfrm>
            <a:off x="3600450" y="2724150"/>
            <a:ext cx="2190750" cy="1066800"/>
          </a:xfrm>
          <a:prstGeom prst="roundRect">
            <a:avLst>
              <a:gd name="adj" fmla="val 10714"/>
            </a:avLst>
          </a:prstGeom>
          <a:solidFill>
            <a:srgbClr val="F5F7F9"/>
          </a:solidFill>
          <a:ln w="9525">
            <a:solidFill>
              <a:srgbClr val="D8DEE5"/>
            </a:solidFill>
            <a:prstDash val="solid"/>
          </a:ln>
        </p:spPr>
      </p:sp>
      <p:sp>
        <p:nvSpPr>
          <p:cNvPr id="341" name="pipeline-label-2">
            <a:extLst>
              <a:ext uri="{FF2B5EF4-FFF2-40B4-BE49-F238E27FC236}">
                <a16:creationId xmlns:a16="http://schemas.microsoft.com/office/drawing/2014/main" id="{659BE4B5-4914-4831-9370-B397BD19198E}"/>
              </a:ext>
            </a:extLst>
          </p:cNvPr>
          <p:cNvSpPr>
            <a:spLocks noGrp="1"/>
          </p:cNvSpPr>
          <p:nvPr/>
        </p:nvSpPr>
        <p:spPr>
          <a:xfrm>
            <a:off x="3771900" y="2895600"/>
            <a:ext cx="18478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02 · SCORES</a:t>
            </a:r>
          </a:p>
        </p:txBody>
      </p:sp>
      <p:sp>
        <p:nvSpPr>
          <p:cNvPr id="342" name="pipeline-value-2">
            <a:extLst>
              <a:ext uri="{FF2B5EF4-FFF2-40B4-BE49-F238E27FC236}">
                <a16:creationId xmlns:a16="http://schemas.microsoft.com/office/drawing/2014/main" id="{1A36E17C-293F-4120-8611-A6892BF4FA40}"/>
              </a:ext>
            </a:extLst>
          </p:cNvPr>
          <p:cNvSpPr>
            <a:spLocks noGrp="1"/>
          </p:cNvSpPr>
          <p:nvPr/>
        </p:nvSpPr>
        <p:spPr>
          <a:xfrm>
            <a:off x="3771900" y="3219450"/>
            <a:ext cx="1847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ctr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sunny .45 · nice .25</a:t>
            </a:r>
          </a:p>
        </p:txBody>
      </p:sp>
      <p:sp>
        <p:nvSpPr>
          <p:cNvPr id="343" name="pipeline-arrow-2">
            <a:extLst>
              <a:ext uri="{FF2B5EF4-FFF2-40B4-BE49-F238E27FC236}">
                <a16:creationId xmlns:a16="http://schemas.microsoft.com/office/drawing/2014/main" id="{A95A304A-8B68-4E4A-967F-3057FC0FD684}"/>
              </a:ext>
            </a:extLst>
          </p:cNvPr>
          <p:cNvSpPr>
            <a:spLocks noGrp="1"/>
          </p:cNvSpPr>
          <p:nvPr/>
        </p:nvSpPr>
        <p:spPr>
          <a:xfrm>
            <a:off x="5924550" y="30480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44" name="pipeline-node-3">
            <a:extLst>
              <a:ext uri="{FF2B5EF4-FFF2-40B4-BE49-F238E27FC236}">
                <a16:creationId xmlns:a16="http://schemas.microsoft.com/office/drawing/2014/main" id="{25E09378-7A44-484C-B9AE-A33D0BB0B85C}"/>
              </a:ext>
            </a:extLst>
          </p:cNvPr>
          <p:cNvSpPr>
            <a:spLocks noGrp="1"/>
          </p:cNvSpPr>
          <p:nvPr/>
        </p:nvSpPr>
        <p:spPr>
          <a:xfrm>
            <a:off x="6400800" y="2724150"/>
            <a:ext cx="2190750" cy="1066800"/>
          </a:xfrm>
          <a:prstGeom prst="roundRect">
            <a:avLst>
              <a:gd name="adj" fmla="val 10714"/>
            </a:avLst>
          </a:prstGeom>
          <a:solidFill>
            <a:srgbClr val="FFF2E8"/>
          </a:solidFill>
          <a:ln w="19050">
            <a:solidFill>
              <a:srgbClr val="CC6600"/>
            </a:solidFill>
            <a:prstDash val="solid"/>
          </a:ln>
        </p:spPr>
      </p:sp>
      <p:sp>
        <p:nvSpPr>
          <p:cNvPr id="345" name="pipeline-label-3">
            <a:extLst>
              <a:ext uri="{FF2B5EF4-FFF2-40B4-BE49-F238E27FC236}">
                <a16:creationId xmlns:a16="http://schemas.microsoft.com/office/drawing/2014/main" id="{5E743628-C39B-4F71-B44B-C6142E98F79B}"/>
              </a:ext>
            </a:extLst>
          </p:cNvPr>
          <p:cNvSpPr>
            <a:spLocks noGrp="1"/>
          </p:cNvSpPr>
          <p:nvPr/>
        </p:nvSpPr>
        <p:spPr>
          <a:xfrm>
            <a:off x="6572250" y="2895600"/>
            <a:ext cx="18478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03 · DECODER</a:t>
            </a:r>
          </a:p>
        </p:txBody>
      </p:sp>
      <p:sp>
        <p:nvSpPr>
          <p:cNvPr id="346" name="pipeline-value-3">
            <a:extLst>
              <a:ext uri="{FF2B5EF4-FFF2-40B4-BE49-F238E27FC236}">
                <a16:creationId xmlns:a16="http://schemas.microsoft.com/office/drawing/2014/main" id="{EBEC89BE-1257-4ECB-A8C1-58074EC3AB27}"/>
              </a:ext>
            </a:extLst>
          </p:cNvPr>
          <p:cNvSpPr>
            <a:spLocks noGrp="1"/>
          </p:cNvSpPr>
          <p:nvPr/>
        </p:nvSpPr>
        <p:spPr>
          <a:xfrm>
            <a:off x="6572250" y="3219450"/>
            <a:ext cx="1847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ctr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argmax or sample</a:t>
            </a:r>
          </a:p>
        </p:txBody>
      </p:sp>
      <p:sp>
        <p:nvSpPr>
          <p:cNvPr id="347" name="pipeline-arrow-3">
            <a:extLst>
              <a:ext uri="{FF2B5EF4-FFF2-40B4-BE49-F238E27FC236}">
                <a16:creationId xmlns:a16="http://schemas.microsoft.com/office/drawing/2014/main" id="{700F2FF6-72A4-47B1-9627-D0F78C77C424}"/>
              </a:ext>
            </a:extLst>
          </p:cNvPr>
          <p:cNvSpPr>
            <a:spLocks noGrp="1"/>
          </p:cNvSpPr>
          <p:nvPr/>
        </p:nvSpPr>
        <p:spPr>
          <a:xfrm>
            <a:off x="8724900" y="30480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48" name="pipeline-node-4">
            <a:extLst>
              <a:ext uri="{FF2B5EF4-FFF2-40B4-BE49-F238E27FC236}">
                <a16:creationId xmlns:a16="http://schemas.microsoft.com/office/drawing/2014/main" id="{02B8E3B0-BC40-436F-A4FA-E8B2ECDB9170}"/>
              </a:ext>
            </a:extLst>
          </p:cNvPr>
          <p:cNvSpPr>
            <a:spLocks noGrp="1"/>
          </p:cNvSpPr>
          <p:nvPr/>
        </p:nvSpPr>
        <p:spPr>
          <a:xfrm>
            <a:off x="9201150" y="2724150"/>
            <a:ext cx="2190750" cy="1066800"/>
          </a:xfrm>
          <a:prstGeom prst="roundRect">
            <a:avLst>
              <a:gd name="adj" fmla="val 10714"/>
            </a:avLst>
          </a:prstGeom>
          <a:solidFill>
            <a:srgbClr val="FFF8DD"/>
          </a:solidFill>
          <a:ln w="9525">
            <a:solidFill>
              <a:srgbClr val="D8DEE5"/>
            </a:solidFill>
            <a:prstDash val="solid"/>
          </a:ln>
        </p:spPr>
      </p:sp>
      <p:sp>
        <p:nvSpPr>
          <p:cNvPr id="349" name="pipeline-label-4">
            <a:extLst>
              <a:ext uri="{FF2B5EF4-FFF2-40B4-BE49-F238E27FC236}">
                <a16:creationId xmlns:a16="http://schemas.microsoft.com/office/drawing/2014/main" id="{C28D5AE3-E222-499E-8E1F-85BAE787F99B}"/>
              </a:ext>
            </a:extLst>
          </p:cNvPr>
          <p:cNvSpPr>
            <a:spLocks noGrp="1"/>
          </p:cNvSpPr>
          <p:nvPr/>
        </p:nvSpPr>
        <p:spPr>
          <a:xfrm>
            <a:off x="9372600" y="2895600"/>
            <a:ext cx="18478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04 · TOKEN</a:t>
            </a:r>
          </a:p>
        </p:txBody>
      </p:sp>
      <p:sp>
        <p:nvSpPr>
          <p:cNvPr id="350" name="pipeline-value-4">
            <a:extLst>
              <a:ext uri="{FF2B5EF4-FFF2-40B4-BE49-F238E27FC236}">
                <a16:creationId xmlns:a16="http://schemas.microsoft.com/office/drawing/2014/main" id="{A2EF41FB-5AA3-4AF6-9AEC-02BEC5A1DE0A}"/>
              </a:ext>
            </a:extLst>
          </p:cNvPr>
          <p:cNvSpPr>
            <a:spLocks noGrp="1"/>
          </p:cNvSpPr>
          <p:nvPr/>
        </p:nvSpPr>
        <p:spPr>
          <a:xfrm>
            <a:off x="9372600" y="3219450"/>
            <a:ext cx="18478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ctr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51" name="mode-title-1">
            <a:extLst>
              <a:ext uri="{FF2B5EF4-FFF2-40B4-BE49-F238E27FC236}">
                <a16:creationId xmlns:a16="http://schemas.microsoft.com/office/drawing/2014/main" id="{1B725D49-CE94-4F5A-A028-B415D4ACDA38}"/>
              </a:ext>
            </a:extLst>
          </p:cNvPr>
          <p:cNvSpPr>
            <a:spLocks noGrp="1"/>
          </p:cNvSpPr>
          <p:nvPr/>
        </p:nvSpPr>
        <p:spPr>
          <a:xfrm>
            <a:off x="800100" y="4210050"/>
            <a:ext cx="32004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Deterministic</a:t>
            </a:r>
          </a:p>
        </p:txBody>
      </p:sp>
      <p:sp>
        <p:nvSpPr>
          <p:cNvPr id="352" name="mode-body-1">
            <a:extLst>
              <a:ext uri="{FF2B5EF4-FFF2-40B4-BE49-F238E27FC236}">
                <a16:creationId xmlns:a16="http://schemas.microsoft.com/office/drawing/2014/main" id="{7F6F6E47-E2CC-428C-A0E5-3ED51B10A1F6}"/>
              </a:ext>
            </a:extLst>
          </p:cNvPr>
          <p:cNvSpPr>
            <a:spLocks noGrp="1"/>
          </p:cNvSpPr>
          <p:nvPr/>
        </p:nvSpPr>
        <p:spPr>
          <a:xfrm>
            <a:off x="800100" y="4581525"/>
            <a:ext cx="32004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Always choose by a fixed rule.</a:t>
            </a:r>
          </a:p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Predictable and repeatable.</a:t>
            </a:r>
          </a:p>
        </p:txBody>
      </p:sp>
      <p:sp>
        <p:nvSpPr>
          <p:cNvPr id="353" name="mode-divider-1">
            <a:extLst>
              <a:ext uri="{FF2B5EF4-FFF2-40B4-BE49-F238E27FC236}">
                <a16:creationId xmlns:a16="http://schemas.microsoft.com/office/drawing/2014/main" id="{C45755DC-BDF8-4D11-983E-D77DDCB64BBF}"/>
              </a:ext>
            </a:extLst>
          </p:cNvPr>
          <p:cNvSpPr>
            <a:spLocks noGrp="1"/>
          </p:cNvSpPr>
          <p:nvPr/>
        </p:nvSpPr>
        <p:spPr>
          <a:xfrm>
            <a:off x="4248150" y="4248150"/>
            <a:ext cx="0" cy="1123950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54" name="mode-title-2">
            <a:extLst>
              <a:ext uri="{FF2B5EF4-FFF2-40B4-BE49-F238E27FC236}">
                <a16:creationId xmlns:a16="http://schemas.microsoft.com/office/drawing/2014/main" id="{9DDCB0CC-402A-4EF7-A7DA-4EA8575A6320}"/>
              </a:ext>
            </a:extLst>
          </p:cNvPr>
          <p:cNvSpPr>
            <a:spLocks noGrp="1"/>
          </p:cNvSpPr>
          <p:nvPr/>
        </p:nvSpPr>
        <p:spPr>
          <a:xfrm>
            <a:off x="4495800" y="4210050"/>
            <a:ext cx="32004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Stochastic</a:t>
            </a:r>
          </a:p>
        </p:txBody>
      </p:sp>
      <p:sp>
        <p:nvSpPr>
          <p:cNvPr id="355" name="mode-body-2">
            <a:extLst>
              <a:ext uri="{FF2B5EF4-FFF2-40B4-BE49-F238E27FC236}">
                <a16:creationId xmlns:a16="http://schemas.microsoft.com/office/drawing/2014/main" id="{85D1D6C9-B4BA-4D4C-8E8D-17B535EC53EE}"/>
              </a:ext>
            </a:extLst>
          </p:cNvPr>
          <p:cNvSpPr>
            <a:spLocks noGrp="1"/>
          </p:cNvSpPr>
          <p:nvPr/>
        </p:nvSpPr>
        <p:spPr>
          <a:xfrm>
            <a:off x="4495800" y="4581525"/>
            <a:ext cx="32004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Sample from allowed candidates.</a:t>
            </a:r>
          </a:p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More variety, less repeatability.</a:t>
            </a:r>
          </a:p>
        </p:txBody>
      </p:sp>
      <p:sp>
        <p:nvSpPr>
          <p:cNvPr id="356" name="mode-divider-2">
            <a:extLst>
              <a:ext uri="{FF2B5EF4-FFF2-40B4-BE49-F238E27FC236}">
                <a16:creationId xmlns:a16="http://schemas.microsoft.com/office/drawing/2014/main" id="{4E4E93A7-6D8E-4191-93C9-D6D16F6D50FD}"/>
              </a:ext>
            </a:extLst>
          </p:cNvPr>
          <p:cNvSpPr>
            <a:spLocks noGrp="1"/>
          </p:cNvSpPr>
          <p:nvPr/>
        </p:nvSpPr>
        <p:spPr>
          <a:xfrm>
            <a:off x="7943850" y="4248150"/>
            <a:ext cx="0" cy="1123950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57" name="mode-title-3">
            <a:extLst>
              <a:ext uri="{FF2B5EF4-FFF2-40B4-BE49-F238E27FC236}">
                <a16:creationId xmlns:a16="http://schemas.microsoft.com/office/drawing/2014/main" id="{76056EFB-7467-4FF4-A2D7-C3CF1A8ECE90}"/>
              </a:ext>
            </a:extLst>
          </p:cNvPr>
          <p:cNvSpPr>
            <a:spLocks noGrp="1"/>
          </p:cNvSpPr>
          <p:nvPr/>
        </p:nvSpPr>
        <p:spPr>
          <a:xfrm>
            <a:off x="8191500" y="4210050"/>
            <a:ext cx="32004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75" b="1" i="0">
                <a:solidFill>
                  <a:srgbClr val="2B7A4B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75" b="1" i="0">
                <a:solidFill>
                  <a:srgbClr val="2B7A4B"/>
                </a:solidFill>
                <a:latin typeface="Source Sans Pro Semibold"/>
                <a:ea typeface="Source Sans Pro Semibold"/>
                <a:cs typeface="Source Sans Pro Semibold"/>
              </a:rPr>
              <a:t>Constrained</a:t>
            </a:r>
          </a:p>
        </p:txBody>
      </p:sp>
      <p:sp>
        <p:nvSpPr>
          <p:cNvPr id="358" name="mode-body-3">
            <a:extLst>
              <a:ext uri="{FF2B5EF4-FFF2-40B4-BE49-F238E27FC236}">
                <a16:creationId xmlns:a16="http://schemas.microsoft.com/office/drawing/2014/main" id="{4337CCD3-5AB9-4D37-B7BB-073E138ABC10}"/>
              </a:ext>
            </a:extLst>
          </p:cNvPr>
          <p:cNvSpPr>
            <a:spLocks noGrp="1"/>
          </p:cNvSpPr>
          <p:nvPr/>
        </p:nvSpPr>
        <p:spPr>
          <a:xfrm>
            <a:off x="8191500" y="4581525"/>
            <a:ext cx="32004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Restrict what may be produced.</a:t>
            </a:r>
          </a:p>
          <a:p>
            <a:pPr algn="l">
              <a:lnSpc>
                <a:spcPct val="105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Useful for format and safety rules.</a:t>
            </a:r>
          </a:p>
        </p:txBody>
      </p:sp>
      <p:sp>
        <p:nvSpPr>
          <p:cNvPr id="359" name="decoder-key-point">
            <a:extLst>
              <a:ext uri="{FF2B5EF4-FFF2-40B4-BE49-F238E27FC236}">
                <a16:creationId xmlns:a16="http://schemas.microsoft.com/office/drawing/2014/main" id="{4DEE9470-1B50-4500-AA59-EE3EED6948F1}"/>
              </a:ext>
            </a:extLst>
          </p:cNvPr>
          <p:cNvSpPr>
            <a:spLocks noGrp="1"/>
          </p:cNvSpPr>
          <p:nvPr/>
        </p:nvSpPr>
        <p:spPr>
          <a:xfrm>
            <a:off x="800100" y="5753100"/>
            <a:ext cx="10591800" cy="485775"/>
          </a:xfrm>
          <a:prstGeom prst="roundRect">
            <a:avLst>
              <a:gd name="adj" fmla="val 19608"/>
            </a:avLst>
          </a:prstGeom>
          <a:solidFill>
            <a:srgbClr val="FFF8DD"/>
          </a:solidFill>
          <a:ln w="9525">
            <a:solidFill>
              <a:srgbClr val="FEC800"/>
            </a:solidFill>
            <a:prstDash val="solid"/>
          </a:ln>
        </p:spPr>
      </p:sp>
      <p:sp>
        <p:nvSpPr>
          <p:cNvPr id="360" name="decoder-key-point-text">
            <a:extLst>
              <a:ext uri="{FF2B5EF4-FFF2-40B4-BE49-F238E27FC236}">
                <a16:creationId xmlns:a16="http://schemas.microsoft.com/office/drawing/2014/main" id="{55412E31-E538-4483-A0F4-AF5BB2FB13AB}"/>
              </a:ext>
            </a:extLst>
          </p:cNvPr>
          <p:cNvSpPr>
            <a:spLocks noGrp="1"/>
          </p:cNvSpPr>
          <p:nvPr/>
        </p:nvSpPr>
        <p:spPr>
          <a:xfrm>
            <a:off x="1009650" y="5867400"/>
            <a:ext cx="101727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Key idea: the decoder is a policy for choosing tokens—not a second language model.</a:t>
            </a:r>
          </a:p>
        </p:txBody>
      </p:sp>
    </p:spTree>
    <p:extLst>
      <p:ext uri="{BB962C8B-B14F-4D97-AF65-F5344CB8AC3E}">
        <p14:creationId xmlns:p14="http://schemas.microsoft.com/office/powerpoint/2010/main" val="925989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>
            <a:extLst>
              <a:ext uri="{FF2B5EF4-FFF2-40B4-BE49-F238E27FC236}">
                <a16:creationId xmlns:a16="http://schemas.microsoft.com/office/drawing/2014/main" id="{83386DB6-BA3E-4B99-9CB3-1C0D58F62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35" name="body-eyebrow">
            <a:extLst>
              <a:ext uri="{FF2B5EF4-FFF2-40B4-BE49-F238E27FC236}">
                <a16:creationId xmlns:a16="http://schemas.microsoft.com/office/drawing/2014/main" id="{A9F5895C-1A46-4122-91DD-54F3D29055B5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THE DECODING DILEMMA</a:t>
            </a:r>
          </a:p>
        </p:txBody>
      </p:sp>
      <p:sp>
        <p:nvSpPr>
          <p:cNvPr id="336" name="body-heading">
            <a:extLst>
              <a:ext uri="{FF2B5EF4-FFF2-40B4-BE49-F238E27FC236}">
                <a16:creationId xmlns:a16="http://schemas.microsoft.com/office/drawing/2014/main" id="{86176468-1C11-4217-8A10-64B50577C70C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The same scores can lead to different continuations</a:t>
            </a:r>
          </a:p>
        </p:txBody>
      </p:sp>
      <p:sp>
        <p:nvSpPr>
          <p:cNvPr id="337" name="body-subheading">
            <a:extLst>
              <a:ext uri="{FF2B5EF4-FFF2-40B4-BE49-F238E27FC236}">
                <a16:creationId xmlns:a16="http://schemas.microsoft.com/office/drawing/2014/main" id="{C1324847-12FC-4CE9-9F9D-103B9B85012E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model supplies a distribution; the decoder decides how to turn that distribution into a token.</a:t>
            </a:r>
          </a:p>
        </p:txBody>
      </p:sp>
      <p:sp>
        <p:nvSpPr>
          <p:cNvPr id="338" name="prompt-label">
            <a:extLst>
              <a:ext uri="{FF2B5EF4-FFF2-40B4-BE49-F238E27FC236}">
                <a16:creationId xmlns:a16="http://schemas.microsoft.com/office/drawing/2014/main" id="{E2047718-03F3-4CDB-B9A4-0EE918E4FF9D}"/>
              </a:ext>
            </a:extLst>
          </p:cNvPr>
          <p:cNvSpPr>
            <a:spLocks noGrp="1"/>
          </p:cNvSpPr>
          <p:nvPr/>
        </p:nvSpPr>
        <p:spPr>
          <a:xfrm>
            <a:off x="800100" y="2571750"/>
            <a:ext cx="857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PROMPT</a:t>
            </a:r>
          </a:p>
        </p:txBody>
      </p:sp>
      <p:sp>
        <p:nvSpPr>
          <p:cNvPr id="339" name="prompt-text">
            <a:extLst>
              <a:ext uri="{FF2B5EF4-FFF2-40B4-BE49-F238E27FC236}">
                <a16:creationId xmlns:a16="http://schemas.microsoft.com/office/drawing/2014/main" id="{36145E47-1104-4E6D-BE7A-BC3E2C6362E5}"/>
              </a:ext>
            </a:extLst>
          </p:cNvPr>
          <p:cNvSpPr>
            <a:spLocks noGrp="1"/>
          </p:cNvSpPr>
          <p:nvPr/>
        </p:nvSpPr>
        <p:spPr>
          <a:xfrm>
            <a:off x="800100" y="2800350"/>
            <a:ext cx="4572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1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1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“The weather is …”</a:t>
            </a:r>
          </a:p>
        </p:txBody>
      </p:sp>
      <p:sp>
        <p:nvSpPr>
          <p:cNvPr id="340" name="dilemma-sunny-label">
            <a:extLst>
              <a:ext uri="{FF2B5EF4-FFF2-40B4-BE49-F238E27FC236}">
                <a16:creationId xmlns:a16="http://schemas.microsoft.com/office/drawing/2014/main" id="{A5C21D7B-E0A3-41F9-A304-204D28AD4660}"/>
              </a:ext>
            </a:extLst>
          </p:cNvPr>
          <p:cNvSpPr>
            <a:spLocks noGrp="1"/>
          </p:cNvSpPr>
          <p:nvPr/>
        </p:nvSpPr>
        <p:spPr>
          <a:xfrm>
            <a:off x="800100" y="3333750"/>
            <a:ext cx="8763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41" name="dilemma-sunny-track">
            <a:extLst>
              <a:ext uri="{FF2B5EF4-FFF2-40B4-BE49-F238E27FC236}">
                <a16:creationId xmlns:a16="http://schemas.microsoft.com/office/drawing/2014/main" id="{317A92B1-02E3-4D81-88B0-4972B771975D}"/>
              </a:ext>
            </a:extLst>
          </p:cNvPr>
          <p:cNvSpPr>
            <a:spLocks noGrp="1"/>
          </p:cNvSpPr>
          <p:nvPr/>
        </p:nvSpPr>
        <p:spPr>
          <a:xfrm>
            <a:off x="1771650" y="3390900"/>
            <a:ext cx="3200400" cy="1333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42" name="dilemma-sunny-fill">
            <a:extLst>
              <a:ext uri="{FF2B5EF4-FFF2-40B4-BE49-F238E27FC236}">
                <a16:creationId xmlns:a16="http://schemas.microsoft.com/office/drawing/2014/main" id="{00A483C6-B6C3-45E4-B65C-FD473255DEB5}"/>
              </a:ext>
            </a:extLst>
          </p:cNvPr>
          <p:cNvSpPr>
            <a:spLocks noGrp="1"/>
          </p:cNvSpPr>
          <p:nvPr/>
        </p:nvSpPr>
        <p:spPr>
          <a:xfrm>
            <a:off x="1771650" y="3390900"/>
            <a:ext cx="2880360" cy="133350"/>
          </a:xfrm>
          <a:prstGeom prst="roundRect">
            <a:avLst>
              <a:gd name="adj" fmla="val 50000"/>
            </a:avLst>
          </a:prstGeom>
          <a:solidFill>
            <a:srgbClr val="CC6600"/>
          </a:solidFill>
          <a:ln w="0">
            <a:noFill/>
            <a:prstDash val="solid"/>
          </a:ln>
        </p:spPr>
      </p:sp>
      <p:sp>
        <p:nvSpPr>
          <p:cNvPr id="343" name="dilemma-sunny-value">
            <a:extLst>
              <a:ext uri="{FF2B5EF4-FFF2-40B4-BE49-F238E27FC236}">
                <a16:creationId xmlns:a16="http://schemas.microsoft.com/office/drawing/2014/main" id="{1B3EFFBA-3FD1-4432-93DB-CAC49DBD2F19}"/>
              </a:ext>
            </a:extLst>
          </p:cNvPr>
          <p:cNvSpPr>
            <a:spLocks noGrp="1"/>
          </p:cNvSpPr>
          <p:nvPr/>
        </p:nvSpPr>
        <p:spPr>
          <a:xfrm>
            <a:off x="5048250" y="3333750"/>
            <a:ext cx="5143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0.45</a:t>
            </a:r>
          </a:p>
        </p:txBody>
      </p:sp>
      <p:sp>
        <p:nvSpPr>
          <p:cNvPr id="344" name="dilemma-nice-label">
            <a:extLst>
              <a:ext uri="{FF2B5EF4-FFF2-40B4-BE49-F238E27FC236}">
                <a16:creationId xmlns:a16="http://schemas.microsoft.com/office/drawing/2014/main" id="{5C10418A-DF77-4012-BF21-B9032C384657}"/>
              </a:ext>
            </a:extLst>
          </p:cNvPr>
          <p:cNvSpPr>
            <a:spLocks noGrp="1"/>
          </p:cNvSpPr>
          <p:nvPr/>
        </p:nvSpPr>
        <p:spPr>
          <a:xfrm>
            <a:off x="800100" y="3752850"/>
            <a:ext cx="8763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45" name="dilemma-nice-track">
            <a:extLst>
              <a:ext uri="{FF2B5EF4-FFF2-40B4-BE49-F238E27FC236}">
                <a16:creationId xmlns:a16="http://schemas.microsoft.com/office/drawing/2014/main" id="{D27CC8EC-3528-489E-AC08-D3A84372F5D2}"/>
              </a:ext>
            </a:extLst>
          </p:cNvPr>
          <p:cNvSpPr>
            <a:spLocks noGrp="1"/>
          </p:cNvSpPr>
          <p:nvPr/>
        </p:nvSpPr>
        <p:spPr>
          <a:xfrm>
            <a:off x="1771650" y="3810000"/>
            <a:ext cx="3200400" cy="1333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46" name="dilemma-nice-fill">
            <a:extLst>
              <a:ext uri="{FF2B5EF4-FFF2-40B4-BE49-F238E27FC236}">
                <a16:creationId xmlns:a16="http://schemas.microsoft.com/office/drawing/2014/main" id="{F9A1DD46-5CAE-4638-88DE-47373913C368}"/>
              </a:ext>
            </a:extLst>
          </p:cNvPr>
          <p:cNvSpPr>
            <a:spLocks noGrp="1"/>
          </p:cNvSpPr>
          <p:nvPr/>
        </p:nvSpPr>
        <p:spPr>
          <a:xfrm>
            <a:off x="1771650" y="3810000"/>
            <a:ext cx="1600200" cy="13335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47" name="dilemma-nice-value">
            <a:extLst>
              <a:ext uri="{FF2B5EF4-FFF2-40B4-BE49-F238E27FC236}">
                <a16:creationId xmlns:a16="http://schemas.microsoft.com/office/drawing/2014/main" id="{4B878A7C-A798-4A37-8030-64144B95646D}"/>
              </a:ext>
            </a:extLst>
          </p:cNvPr>
          <p:cNvSpPr>
            <a:spLocks noGrp="1"/>
          </p:cNvSpPr>
          <p:nvPr/>
        </p:nvSpPr>
        <p:spPr>
          <a:xfrm>
            <a:off x="5048250" y="3752850"/>
            <a:ext cx="5143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0.25</a:t>
            </a:r>
          </a:p>
        </p:txBody>
      </p:sp>
      <p:sp>
        <p:nvSpPr>
          <p:cNvPr id="348" name="dilemma-cold-label">
            <a:extLst>
              <a:ext uri="{FF2B5EF4-FFF2-40B4-BE49-F238E27FC236}">
                <a16:creationId xmlns:a16="http://schemas.microsoft.com/office/drawing/2014/main" id="{F8C27998-3BDD-4891-9666-D6941854CEFD}"/>
              </a:ext>
            </a:extLst>
          </p:cNvPr>
          <p:cNvSpPr>
            <a:spLocks noGrp="1"/>
          </p:cNvSpPr>
          <p:nvPr/>
        </p:nvSpPr>
        <p:spPr>
          <a:xfrm>
            <a:off x="800100" y="4171950"/>
            <a:ext cx="8763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49" name="dilemma-cold-track">
            <a:extLst>
              <a:ext uri="{FF2B5EF4-FFF2-40B4-BE49-F238E27FC236}">
                <a16:creationId xmlns:a16="http://schemas.microsoft.com/office/drawing/2014/main" id="{2198EA0F-5B3F-4F23-B8DC-DED8DFA11115}"/>
              </a:ext>
            </a:extLst>
          </p:cNvPr>
          <p:cNvSpPr>
            <a:spLocks noGrp="1"/>
          </p:cNvSpPr>
          <p:nvPr/>
        </p:nvSpPr>
        <p:spPr>
          <a:xfrm>
            <a:off x="1771650" y="4229100"/>
            <a:ext cx="3200400" cy="1333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0" name="dilemma-cold-fill">
            <a:extLst>
              <a:ext uri="{FF2B5EF4-FFF2-40B4-BE49-F238E27FC236}">
                <a16:creationId xmlns:a16="http://schemas.microsoft.com/office/drawing/2014/main" id="{E28B8B1A-7AB3-4808-8086-B2A5521D5F28}"/>
              </a:ext>
            </a:extLst>
          </p:cNvPr>
          <p:cNvSpPr>
            <a:spLocks noGrp="1"/>
          </p:cNvSpPr>
          <p:nvPr/>
        </p:nvSpPr>
        <p:spPr>
          <a:xfrm>
            <a:off x="1771650" y="4229100"/>
            <a:ext cx="960120" cy="13335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51" name="dilemma-cold-value">
            <a:extLst>
              <a:ext uri="{FF2B5EF4-FFF2-40B4-BE49-F238E27FC236}">
                <a16:creationId xmlns:a16="http://schemas.microsoft.com/office/drawing/2014/main" id="{F0868F9B-981A-4810-BF76-6CF6D64E8052}"/>
              </a:ext>
            </a:extLst>
          </p:cNvPr>
          <p:cNvSpPr>
            <a:spLocks noGrp="1"/>
          </p:cNvSpPr>
          <p:nvPr/>
        </p:nvSpPr>
        <p:spPr>
          <a:xfrm>
            <a:off x="5048250" y="4171950"/>
            <a:ext cx="5143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0.15</a:t>
            </a:r>
          </a:p>
        </p:txBody>
      </p:sp>
      <p:sp>
        <p:nvSpPr>
          <p:cNvPr id="352" name="dilemma-rainy-label">
            <a:extLst>
              <a:ext uri="{FF2B5EF4-FFF2-40B4-BE49-F238E27FC236}">
                <a16:creationId xmlns:a16="http://schemas.microsoft.com/office/drawing/2014/main" id="{67506634-F805-422F-9245-A0A60CD61CE0}"/>
              </a:ext>
            </a:extLst>
          </p:cNvPr>
          <p:cNvSpPr>
            <a:spLocks noGrp="1"/>
          </p:cNvSpPr>
          <p:nvPr/>
        </p:nvSpPr>
        <p:spPr>
          <a:xfrm>
            <a:off x="800100" y="4591050"/>
            <a:ext cx="8763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rainy</a:t>
            </a:r>
          </a:p>
        </p:txBody>
      </p:sp>
      <p:sp>
        <p:nvSpPr>
          <p:cNvPr id="353" name="dilemma-rainy-track">
            <a:extLst>
              <a:ext uri="{FF2B5EF4-FFF2-40B4-BE49-F238E27FC236}">
                <a16:creationId xmlns:a16="http://schemas.microsoft.com/office/drawing/2014/main" id="{CC1BD0BC-19A4-470E-87D1-CD034F9D584C}"/>
              </a:ext>
            </a:extLst>
          </p:cNvPr>
          <p:cNvSpPr>
            <a:spLocks noGrp="1"/>
          </p:cNvSpPr>
          <p:nvPr/>
        </p:nvSpPr>
        <p:spPr>
          <a:xfrm>
            <a:off x="1771650" y="4648200"/>
            <a:ext cx="3200400" cy="1333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4" name="dilemma-rainy-fill">
            <a:extLst>
              <a:ext uri="{FF2B5EF4-FFF2-40B4-BE49-F238E27FC236}">
                <a16:creationId xmlns:a16="http://schemas.microsoft.com/office/drawing/2014/main" id="{D3EA7C3B-5696-4C74-B48E-F2CC9312F16F}"/>
              </a:ext>
            </a:extLst>
          </p:cNvPr>
          <p:cNvSpPr>
            <a:spLocks noGrp="1"/>
          </p:cNvSpPr>
          <p:nvPr/>
        </p:nvSpPr>
        <p:spPr>
          <a:xfrm>
            <a:off x="1771650" y="4648200"/>
            <a:ext cx="640080" cy="13335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55" name="dilemma-rainy-value">
            <a:extLst>
              <a:ext uri="{FF2B5EF4-FFF2-40B4-BE49-F238E27FC236}">
                <a16:creationId xmlns:a16="http://schemas.microsoft.com/office/drawing/2014/main" id="{8615C715-CE99-4E3D-B592-5C021C561CC7}"/>
              </a:ext>
            </a:extLst>
          </p:cNvPr>
          <p:cNvSpPr>
            <a:spLocks noGrp="1"/>
          </p:cNvSpPr>
          <p:nvPr/>
        </p:nvSpPr>
        <p:spPr>
          <a:xfrm>
            <a:off x="5048250" y="4591050"/>
            <a:ext cx="5143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1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0.10</a:t>
            </a:r>
          </a:p>
        </p:txBody>
      </p:sp>
      <p:sp>
        <p:nvSpPr>
          <p:cNvPr id="356" name="dilemma-elephant-label">
            <a:extLst>
              <a:ext uri="{FF2B5EF4-FFF2-40B4-BE49-F238E27FC236}">
                <a16:creationId xmlns:a16="http://schemas.microsoft.com/office/drawing/2014/main" id="{B3CB36BB-95F2-4B2E-8EFA-F320152C74E2}"/>
              </a:ext>
            </a:extLst>
          </p:cNvPr>
          <p:cNvSpPr>
            <a:spLocks noGrp="1"/>
          </p:cNvSpPr>
          <p:nvPr/>
        </p:nvSpPr>
        <p:spPr>
          <a:xfrm>
            <a:off x="800100" y="5010150"/>
            <a:ext cx="8763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elephant</a:t>
            </a:r>
          </a:p>
        </p:txBody>
      </p:sp>
      <p:sp>
        <p:nvSpPr>
          <p:cNvPr id="357" name="dilemma-elephant-track">
            <a:extLst>
              <a:ext uri="{FF2B5EF4-FFF2-40B4-BE49-F238E27FC236}">
                <a16:creationId xmlns:a16="http://schemas.microsoft.com/office/drawing/2014/main" id="{5B35F32B-4B56-4A96-A1A7-C8CAC6F90A9B}"/>
              </a:ext>
            </a:extLst>
          </p:cNvPr>
          <p:cNvSpPr>
            <a:spLocks noGrp="1"/>
          </p:cNvSpPr>
          <p:nvPr/>
        </p:nvSpPr>
        <p:spPr>
          <a:xfrm>
            <a:off x="1771650" y="5067300"/>
            <a:ext cx="3200400" cy="1333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8" name="dilemma-elephant-fill">
            <a:extLst>
              <a:ext uri="{FF2B5EF4-FFF2-40B4-BE49-F238E27FC236}">
                <a16:creationId xmlns:a16="http://schemas.microsoft.com/office/drawing/2014/main" id="{8ABB5278-9DB2-47C2-80E9-02A31E93D4F9}"/>
              </a:ext>
            </a:extLst>
          </p:cNvPr>
          <p:cNvSpPr>
            <a:spLocks noGrp="1"/>
          </p:cNvSpPr>
          <p:nvPr/>
        </p:nvSpPr>
        <p:spPr>
          <a:xfrm>
            <a:off x="1771650" y="5067300"/>
            <a:ext cx="38100" cy="13335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59" name="dilemma-elephant-value">
            <a:extLst>
              <a:ext uri="{FF2B5EF4-FFF2-40B4-BE49-F238E27FC236}">
                <a16:creationId xmlns:a16="http://schemas.microsoft.com/office/drawing/2014/main" id="{6897640C-3B93-4946-A96D-7474689A158D}"/>
              </a:ext>
            </a:extLst>
          </p:cNvPr>
          <p:cNvSpPr>
            <a:spLocks noGrp="1"/>
          </p:cNvSpPr>
          <p:nvPr/>
        </p:nvSpPr>
        <p:spPr>
          <a:xfrm>
            <a:off x="5048250" y="5010150"/>
            <a:ext cx="5143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1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0.001</a:t>
            </a:r>
          </a:p>
        </p:txBody>
      </p:sp>
      <p:sp>
        <p:nvSpPr>
          <p:cNvPr id="360" name="dilemma-divider">
            <a:extLst>
              <a:ext uri="{FF2B5EF4-FFF2-40B4-BE49-F238E27FC236}">
                <a16:creationId xmlns:a16="http://schemas.microsoft.com/office/drawing/2014/main" id="{BB72C424-1880-4AFC-BDEB-FF680AE08E9B}"/>
              </a:ext>
            </a:extLst>
          </p:cNvPr>
          <p:cNvSpPr>
            <a:spLocks noGrp="1"/>
          </p:cNvSpPr>
          <p:nvPr/>
        </p:nvSpPr>
        <p:spPr>
          <a:xfrm>
            <a:off x="5905500" y="2628900"/>
            <a:ext cx="0" cy="2905125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61" name="deterministic-label">
            <a:extLst>
              <a:ext uri="{FF2B5EF4-FFF2-40B4-BE49-F238E27FC236}">
                <a16:creationId xmlns:a16="http://schemas.microsoft.com/office/drawing/2014/main" id="{184D55E7-C379-43A9-B071-BAC22383A584}"/>
              </a:ext>
            </a:extLst>
          </p:cNvPr>
          <p:cNvSpPr>
            <a:spLocks noGrp="1"/>
          </p:cNvSpPr>
          <p:nvPr/>
        </p:nvSpPr>
        <p:spPr>
          <a:xfrm>
            <a:off x="6381750" y="2609850"/>
            <a:ext cx="2000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DETERMINISTIC</a:t>
            </a:r>
          </a:p>
        </p:txBody>
      </p:sp>
      <p:sp>
        <p:nvSpPr>
          <p:cNvPr id="362" name="deterministic-rule">
            <a:extLst>
              <a:ext uri="{FF2B5EF4-FFF2-40B4-BE49-F238E27FC236}">
                <a16:creationId xmlns:a16="http://schemas.microsoft.com/office/drawing/2014/main" id="{4AEAC5DC-6859-478E-A67E-9CD94C33B72A}"/>
              </a:ext>
            </a:extLst>
          </p:cNvPr>
          <p:cNvSpPr>
            <a:spLocks noGrp="1"/>
          </p:cNvSpPr>
          <p:nvPr/>
        </p:nvSpPr>
        <p:spPr>
          <a:xfrm>
            <a:off x="6381750" y="2895600"/>
            <a:ext cx="4191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025" b="1" i="0">
                <a:solidFill>
                  <a:srgbClr val="00206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025" b="1" i="0">
                <a:solidFill>
                  <a:srgbClr val="002060"/>
                </a:solidFill>
                <a:latin typeface="Source Sans Pro Semibold"/>
                <a:ea typeface="Source Sans Pro Semibold"/>
                <a:cs typeface="Source Sans Pro Semibold"/>
              </a:rPr>
              <a:t>Choose the highest score</a:t>
            </a:r>
          </a:p>
        </p:txBody>
      </p:sp>
      <p:sp>
        <p:nvSpPr>
          <p:cNvPr id="363" name="deterministic-output">
            <a:extLst>
              <a:ext uri="{FF2B5EF4-FFF2-40B4-BE49-F238E27FC236}">
                <a16:creationId xmlns:a16="http://schemas.microsoft.com/office/drawing/2014/main" id="{FC9BD6A8-B271-431D-AA05-1D35A22A62CC}"/>
              </a:ext>
            </a:extLst>
          </p:cNvPr>
          <p:cNvSpPr>
            <a:spLocks noGrp="1"/>
          </p:cNvSpPr>
          <p:nvPr/>
        </p:nvSpPr>
        <p:spPr>
          <a:xfrm>
            <a:off x="6381750" y="3314700"/>
            <a:ext cx="4572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8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→ “The weather is sunny.”</a:t>
            </a:r>
          </a:p>
        </p:txBody>
      </p:sp>
      <p:sp>
        <p:nvSpPr>
          <p:cNvPr id="364" name="deterministic-note">
            <a:extLst>
              <a:ext uri="{FF2B5EF4-FFF2-40B4-BE49-F238E27FC236}">
                <a16:creationId xmlns:a16="http://schemas.microsoft.com/office/drawing/2014/main" id="{30868A38-5922-4645-B6B4-503F20A289C6}"/>
              </a:ext>
            </a:extLst>
          </p:cNvPr>
          <p:cNvSpPr>
            <a:spLocks noGrp="1"/>
          </p:cNvSpPr>
          <p:nvPr/>
        </p:nvSpPr>
        <p:spPr>
          <a:xfrm>
            <a:off x="6381750" y="3714750"/>
            <a:ext cx="4476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Repeat the prompt and you get the same local choice.</a:t>
            </a:r>
          </a:p>
        </p:txBody>
      </p:sp>
      <p:sp>
        <p:nvSpPr>
          <p:cNvPr id="365" name="decision-split">
            <a:extLst>
              <a:ext uri="{FF2B5EF4-FFF2-40B4-BE49-F238E27FC236}">
                <a16:creationId xmlns:a16="http://schemas.microsoft.com/office/drawing/2014/main" id="{062E33D1-73E5-4AD8-9D90-C25D2923DF26}"/>
              </a:ext>
            </a:extLst>
          </p:cNvPr>
          <p:cNvSpPr>
            <a:spLocks noGrp="1"/>
          </p:cNvSpPr>
          <p:nvPr/>
        </p:nvSpPr>
        <p:spPr>
          <a:xfrm>
            <a:off x="6381750" y="4276725"/>
            <a:ext cx="4572000" cy="0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66" name="stochastic-label">
            <a:extLst>
              <a:ext uri="{FF2B5EF4-FFF2-40B4-BE49-F238E27FC236}">
                <a16:creationId xmlns:a16="http://schemas.microsoft.com/office/drawing/2014/main" id="{5D25B002-6216-4A34-A722-1E9B3139BF68}"/>
              </a:ext>
            </a:extLst>
          </p:cNvPr>
          <p:cNvSpPr>
            <a:spLocks noGrp="1"/>
          </p:cNvSpPr>
          <p:nvPr/>
        </p:nvSpPr>
        <p:spPr>
          <a:xfrm>
            <a:off x="6381750" y="4495800"/>
            <a:ext cx="200025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STOCHASTIC</a:t>
            </a:r>
          </a:p>
        </p:txBody>
      </p:sp>
      <p:sp>
        <p:nvSpPr>
          <p:cNvPr id="367" name="stochastic-rule">
            <a:extLst>
              <a:ext uri="{FF2B5EF4-FFF2-40B4-BE49-F238E27FC236}">
                <a16:creationId xmlns:a16="http://schemas.microsoft.com/office/drawing/2014/main" id="{20A4B108-6FDA-4A49-9101-6AB86BA69698}"/>
              </a:ext>
            </a:extLst>
          </p:cNvPr>
          <p:cNvSpPr>
            <a:spLocks noGrp="1"/>
          </p:cNvSpPr>
          <p:nvPr/>
        </p:nvSpPr>
        <p:spPr>
          <a:xfrm>
            <a:off x="6381750" y="4781550"/>
            <a:ext cx="4191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02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02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Sample using the scores</a:t>
            </a:r>
          </a:p>
        </p:txBody>
      </p:sp>
      <p:sp>
        <p:nvSpPr>
          <p:cNvPr id="368" name="stochastic-output">
            <a:extLst>
              <a:ext uri="{FF2B5EF4-FFF2-40B4-BE49-F238E27FC236}">
                <a16:creationId xmlns:a16="http://schemas.microsoft.com/office/drawing/2014/main" id="{071C5D35-762E-4EFE-BC38-8F8EE44CD684}"/>
              </a:ext>
            </a:extLst>
          </p:cNvPr>
          <p:cNvSpPr>
            <a:spLocks noGrp="1"/>
          </p:cNvSpPr>
          <p:nvPr/>
        </p:nvSpPr>
        <p:spPr>
          <a:xfrm>
            <a:off x="6381750" y="5200650"/>
            <a:ext cx="4572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8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→ “sunny,” “nice,” or “rainy”</a:t>
            </a:r>
          </a:p>
        </p:txBody>
      </p:sp>
      <p:sp>
        <p:nvSpPr>
          <p:cNvPr id="369" name="dilemma-takeaway">
            <a:extLst>
              <a:ext uri="{FF2B5EF4-FFF2-40B4-BE49-F238E27FC236}">
                <a16:creationId xmlns:a16="http://schemas.microsoft.com/office/drawing/2014/main" id="{264F9D2F-EA28-4244-8741-2649B7FAE10E}"/>
              </a:ext>
            </a:extLst>
          </p:cNvPr>
          <p:cNvSpPr>
            <a:spLocks noGrp="1"/>
          </p:cNvSpPr>
          <p:nvPr/>
        </p:nvSpPr>
        <p:spPr>
          <a:xfrm>
            <a:off x="800100" y="5848350"/>
            <a:ext cx="10591800" cy="409575"/>
          </a:xfrm>
          <a:prstGeom prst="roundRect">
            <a:avLst>
              <a:gd name="adj" fmla="val 18605"/>
            </a:avLst>
          </a:prstGeom>
          <a:solidFill>
            <a:srgbClr val="FFF2E8"/>
          </a:solidFill>
          <a:ln w="9525">
            <a:solidFill>
              <a:srgbClr val="CC6600"/>
            </a:solidFill>
            <a:prstDash val="solid"/>
          </a:ln>
        </p:spPr>
      </p:sp>
      <p:sp>
        <p:nvSpPr>
          <p:cNvPr id="370" name="dilemma-takeaway-text">
            <a:extLst>
              <a:ext uri="{FF2B5EF4-FFF2-40B4-BE49-F238E27FC236}">
                <a16:creationId xmlns:a16="http://schemas.microsoft.com/office/drawing/2014/main" id="{82E498EB-A777-484E-9504-7AE082D63990}"/>
              </a:ext>
            </a:extLst>
          </p:cNvPr>
          <p:cNvSpPr>
            <a:spLocks noGrp="1"/>
          </p:cNvSpPr>
          <p:nvPr/>
        </p:nvSpPr>
        <p:spPr>
          <a:xfrm>
            <a:off x="971550" y="5943600"/>
            <a:ext cx="102489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75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575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Decoding changes repeatability, diversity, and style—even when the model and prompt stay fixed.</a:t>
            </a:r>
          </a:p>
        </p:txBody>
      </p:sp>
    </p:spTree>
    <p:extLst>
      <p:ext uri="{BB962C8B-B14F-4D97-AF65-F5344CB8AC3E}">
        <p14:creationId xmlns:p14="http://schemas.microsoft.com/office/powerpoint/2010/main" val="1796352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>
            <a:extLst>
              <a:ext uri="{FF2B5EF4-FFF2-40B4-BE49-F238E27FC236}">
                <a16:creationId xmlns:a16="http://schemas.microsoft.com/office/drawing/2014/main" id="{7C18B9AE-470F-43B3-A1F6-49FC7B79E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37" name="body-eyebrow">
            <a:extLst>
              <a:ext uri="{FF2B5EF4-FFF2-40B4-BE49-F238E27FC236}">
                <a16:creationId xmlns:a16="http://schemas.microsoft.com/office/drawing/2014/main" id="{AB8A7801-80C1-420F-8735-47971223FE33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TWO PHILOSOPHIES</a:t>
            </a:r>
          </a:p>
        </p:txBody>
      </p:sp>
      <p:sp>
        <p:nvSpPr>
          <p:cNvPr id="338" name="body-heading">
            <a:extLst>
              <a:ext uri="{FF2B5EF4-FFF2-40B4-BE49-F238E27FC236}">
                <a16:creationId xmlns:a16="http://schemas.microsoft.com/office/drawing/2014/main" id="{7624052B-377A-4451-BDDD-13982791B8C3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Deterministic commits; stochastic explores</a:t>
            </a:r>
          </a:p>
        </p:txBody>
      </p:sp>
      <p:sp>
        <p:nvSpPr>
          <p:cNvPr id="339" name="body-subheading">
            <a:extLst>
              <a:ext uri="{FF2B5EF4-FFF2-40B4-BE49-F238E27FC236}">
                <a16:creationId xmlns:a16="http://schemas.microsoft.com/office/drawing/2014/main" id="{C7F14460-04D7-4653-B1AA-0A3891B10E98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Both start from the same next-token distribution, but they optimize for different outcomes.</a:t>
            </a:r>
          </a:p>
        </p:txBody>
      </p:sp>
      <p:sp>
        <p:nvSpPr>
          <p:cNvPr id="340" name="deterministic-slab">
            <a:extLst>
              <a:ext uri="{FF2B5EF4-FFF2-40B4-BE49-F238E27FC236}">
                <a16:creationId xmlns:a16="http://schemas.microsoft.com/office/drawing/2014/main" id="{D3291BCB-3B96-413E-B4F0-AD9331EED894}"/>
              </a:ext>
            </a:extLst>
          </p:cNvPr>
          <p:cNvSpPr>
            <a:spLocks noGrp="1"/>
          </p:cNvSpPr>
          <p:nvPr/>
        </p:nvSpPr>
        <p:spPr>
          <a:xfrm>
            <a:off x="800100" y="2628900"/>
            <a:ext cx="4953000" cy="3048000"/>
          </a:xfrm>
          <a:prstGeom prst="roundRect">
            <a:avLst>
              <a:gd name="adj" fmla="val 3750"/>
            </a:avLst>
          </a:prstGeom>
          <a:solidFill>
            <a:srgbClr val="EDF4FB"/>
          </a:solidFill>
          <a:ln w="14288">
            <a:solidFill>
              <a:srgbClr val="2F66A3"/>
            </a:solidFill>
            <a:prstDash val="solid"/>
          </a:ln>
        </p:spPr>
      </p:sp>
      <p:sp>
        <p:nvSpPr>
          <p:cNvPr id="341" name="deterministic-title">
            <a:extLst>
              <a:ext uri="{FF2B5EF4-FFF2-40B4-BE49-F238E27FC236}">
                <a16:creationId xmlns:a16="http://schemas.microsoft.com/office/drawing/2014/main" id="{AC4674E5-DC90-4D55-BA95-4829EAED4E93}"/>
              </a:ext>
            </a:extLst>
          </p:cNvPr>
          <p:cNvSpPr>
            <a:spLocks noGrp="1"/>
          </p:cNvSpPr>
          <p:nvPr/>
        </p:nvSpPr>
        <p:spPr>
          <a:xfrm>
            <a:off x="1066800" y="2857500"/>
            <a:ext cx="441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250" b="1" i="0">
                <a:solidFill>
                  <a:srgbClr val="00206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002060"/>
                </a:solidFill>
                <a:latin typeface="Source Sans Pro Semibold"/>
                <a:ea typeface="Source Sans Pro Semibold"/>
                <a:cs typeface="Source Sans Pro Semibold"/>
              </a:rPr>
              <a:t>Deterministic</a:t>
            </a:r>
          </a:p>
        </p:txBody>
      </p:sp>
      <p:sp>
        <p:nvSpPr>
          <p:cNvPr id="342" name="deterministic-subtitle">
            <a:extLst>
              <a:ext uri="{FF2B5EF4-FFF2-40B4-BE49-F238E27FC236}">
                <a16:creationId xmlns:a16="http://schemas.microsoft.com/office/drawing/2014/main" id="{D87F9003-3AE3-4552-A3B3-77D170991EFB}"/>
              </a:ext>
            </a:extLst>
          </p:cNvPr>
          <p:cNvSpPr>
            <a:spLocks noGrp="1"/>
          </p:cNvSpPr>
          <p:nvPr/>
        </p:nvSpPr>
        <p:spPr>
          <a:xfrm>
            <a:off x="1066800" y="3238500"/>
            <a:ext cx="4419600" cy="2762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Choose by a fixed rule</a:t>
            </a:r>
          </a:p>
        </p:txBody>
      </p:sp>
      <p:sp>
        <p:nvSpPr>
          <p:cNvPr id="343" name="deterministic-formula-bg">
            <a:extLst>
              <a:ext uri="{FF2B5EF4-FFF2-40B4-BE49-F238E27FC236}">
                <a16:creationId xmlns:a16="http://schemas.microsoft.com/office/drawing/2014/main" id="{462A0B19-4106-4D49-BC1B-BEDBF4570A0C}"/>
              </a:ext>
            </a:extLst>
          </p:cNvPr>
          <p:cNvSpPr>
            <a:spLocks noGrp="1"/>
          </p:cNvSpPr>
          <p:nvPr/>
        </p:nvSpPr>
        <p:spPr>
          <a:xfrm>
            <a:off x="1066800" y="3638550"/>
            <a:ext cx="4419600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2F66A3"/>
            </a:solidFill>
            <a:prstDash val="solid"/>
          </a:ln>
        </p:spPr>
      </p:sp>
      <p:sp>
        <p:nvSpPr>
          <p:cNvPr id="344" name="deterministic-formula">
            <a:extLst>
              <a:ext uri="{FF2B5EF4-FFF2-40B4-BE49-F238E27FC236}">
                <a16:creationId xmlns:a16="http://schemas.microsoft.com/office/drawing/2014/main" id="{085A12A4-D2C6-44AA-915D-4A92E35CAE29}"/>
              </a:ext>
            </a:extLst>
          </p:cNvPr>
          <p:cNvSpPr>
            <a:spLocks noGrp="1"/>
          </p:cNvSpPr>
          <p:nvPr/>
        </p:nvSpPr>
        <p:spPr>
          <a:xfrm>
            <a:off x="1200150" y="3733800"/>
            <a:ext cx="41529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defRPr>
            </a:pPr>
            <a:r>
              <a:rPr sz="1650" b="1" i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yₜ = argmaxᵧ P(y | y&lt;ₜ)</a:t>
            </a:r>
          </a:p>
        </p:txBody>
      </p:sp>
      <p:sp>
        <p:nvSpPr>
          <p:cNvPr id="345" name="deterministic-bullets">
            <a:extLst>
              <a:ext uri="{FF2B5EF4-FFF2-40B4-BE49-F238E27FC236}">
                <a16:creationId xmlns:a16="http://schemas.microsoft.com/office/drawing/2014/main" id="{E42CB14B-9911-460A-A723-EFBE921DA653}"/>
              </a:ext>
            </a:extLst>
          </p:cNvPr>
          <p:cNvSpPr>
            <a:spLocks noGrp="1"/>
          </p:cNvSpPr>
          <p:nvPr/>
        </p:nvSpPr>
        <p:spPr>
          <a:xfrm>
            <a:off x="1066800" y="4286250"/>
            <a:ext cx="4419600" cy="1123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Behavior: predictable and repeatable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Best for: factual QA, extraction, code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Strength: easy to test and reproduce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Risk: bland or locally shortsighted text</a:t>
            </a:r>
          </a:p>
        </p:txBody>
      </p:sp>
      <p:sp>
        <p:nvSpPr>
          <p:cNvPr id="346" name="stochastic-slab">
            <a:extLst>
              <a:ext uri="{FF2B5EF4-FFF2-40B4-BE49-F238E27FC236}">
                <a16:creationId xmlns:a16="http://schemas.microsoft.com/office/drawing/2014/main" id="{6FC41EDC-CEBE-4E25-9C91-26BB2B180F12}"/>
              </a:ext>
            </a:extLst>
          </p:cNvPr>
          <p:cNvSpPr>
            <a:spLocks noGrp="1"/>
          </p:cNvSpPr>
          <p:nvPr/>
        </p:nvSpPr>
        <p:spPr>
          <a:xfrm>
            <a:off x="6438900" y="2628900"/>
            <a:ext cx="4953000" cy="3048000"/>
          </a:xfrm>
          <a:prstGeom prst="roundRect">
            <a:avLst>
              <a:gd name="adj" fmla="val 3750"/>
            </a:avLst>
          </a:prstGeom>
          <a:solidFill>
            <a:srgbClr val="FFF2E8"/>
          </a:solidFill>
          <a:ln w="14288">
            <a:solidFill>
              <a:srgbClr val="CC6600"/>
            </a:solidFill>
            <a:prstDash val="solid"/>
          </a:ln>
        </p:spPr>
      </p:sp>
      <p:sp>
        <p:nvSpPr>
          <p:cNvPr id="347" name="stochastic-title">
            <a:extLst>
              <a:ext uri="{FF2B5EF4-FFF2-40B4-BE49-F238E27FC236}">
                <a16:creationId xmlns:a16="http://schemas.microsoft.com/office/drawing/2014/main" id="{97DCB00B-ADBD-40E0-9DB8-C0AC7EC49E76}"/>
              </a:ext>
            </a:extLst>
          </p:cNvPr>
          <p:cNvSpPr>
            <a:spLocks noGrp="1"/>
          </p:cNvSpPr>
          <p:nvPr/>
        </p:nvSpPr>
        <p:spPr>
          <a:xfrm>
            <a:off x="6705600" y="2857500"/>
            <a:ext cx="441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250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Stochastic</a:t>
            </a:r>
          </a:p>
        </p:txBody>
      </p:sp>
      <p:sp>
        <p:nvSpPr>
          <p:cNvPr id="348" name="stochastic-subtitle">
            <a:extLst>
              <a:ext uri="{FF2B5EF4-FFF2-40B4-BE49-F238E27FC236}">
                <a16:creationId xmlns:a16="http://schemas.microsoft.com/office/drawing/2014/main" id="{1CE60058-44A7-47F8-BF1E-74A42A2346DC}"/>
              </a:ext>
            </a:extLst>
          </p:cNvPr>
          <p:cNvSpPr>
            <a:spLocks noGrp="1"/>
          </p:cNvSpPr>
          <p:nvPr/>
        </p:nvSpPr>
        <p:spPr>
          <a:xfrm>
            <a:off x="6705600" y="3238500"/>
            <a:ext cx="4419600" cy="2762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Choose by weighted sampling</a:t>
            </a:r>
          </a:p>
        </p:txBody>
      </p:sp>
      <p:sp>
        <p:nvSpPr>
          <p:cNvPr id="349" name="stochastic-formula-bg">
            <a:extLst>
              <a:ext uri="{FF2B5EF4-FFF2-40B4-BE49-F238E27FC236}">
                <a16:creationId xmlns:a16="http://schemas.microsoft.com/office/drawing/2014/main" id="{766438A4-B208-419B-AE45-C5D9E6B9A5EB}"/>
              </a:ext>
            </a:extLst>
          </p:cNvPr>
          <p:cNvSpPr>
            <a:spLocks noGrp="1"/>
          </p:cNvSpPr>
          <p:nvPr/>
        </p:nvSpPr>
        <p:spPr>
          <a:xfrm>
            <a:off x="6705600" y="3638550"/>
            <a:ext cx="4419600" cy="457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CC6600"/>
            </a:solidFill>
            <a:prstDash val="solid"/>
          </a:ln>
        </p:spPr>
      </p:sp>
      <p:sp>
        <p:nvSpPr>
          <p:cNvPr id="350" name="stochastic-formula">
            <a:extLst>
              <a:ext uri="{FF2B5EF4-FFF2-40B4-BE49-F238E27FC236}">
                <a16:creationId xmlns:a16="http://schemas.microsoft.com/office/drawing/2014/main" id="{5B124C3A-80AA-4F5E-A93B-86A845EFED5F}"/>
              </a:ext>
            </a:extLst>
          </p:cNvPr>
          <p:cNvSpPr>
            <a:spLocks noGrp="1"/>
          </p:cNvSpPr>
          <p:nvPr/>
        </p:nvSpPr>
        <p:spPr>
          <a:xfrm>
            <a:off x="6838950" y="3733800"/>
            <a:ext cx="41529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defRPr>
            </a:pPr>
            <a:r>
              <a:rPr sz="165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rPr>
              <a:t>yₜ ~ P(y | y&lt;ₜ)</a:t>
            </a:r>
          </a:p>
        </p:txBody>
      </p:sp>
      <p:sp>
        <p:nvSpPr>
          <p:cNvPr id="351" name="stochastic-bullets">
            <a:extLst>
              <a:ext uri="{FF2B5EF4-FFF2-40B4-BE49-F238E27FC236}">
                <a16:creationId xmlns:a16="http://schemas.microsoft.com/office/drawing/2014/main" id="{2620C253-A3E6-496F-90CF-C8ED7AAB881A}"/>
              </a:ext>
            </a:extLst>
          </p:cNvPr>
          <p:cNvSpPr>
            <a:spLocks noGrp="1"/>
          </p:cNvSpPr>
          <p:nvPr/>
        </p:nvSpPr>
        <p:spPr>
          <a:xfrm>
            <a:off x="6705600" y="4286250"/>
            <a:ext cx="4419600" cy="1123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Behavior: varied across runs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Best for: conversation and ideation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Strength: flexible, diverse outputs</a:t>
            </a:r>
          </a:p>
          <a:p>
            <a:pPr marL="22" indent="-14" algn="l">
              <a:lnSpc>
                <a:spcPct val="100000"/>
              </a:lnSpc>
              <a:spcAft>
                <a:spcPts val="4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Risk: drift or incoherence if too loose</a:t>
            </a:r>
          </a:p>
        </p:txBody>
      </p:sp>
      <p:sp>
        <p:nvSpPr>
          <p:cNvPr id="352" name="deterministic-footer">
            <a:extLst>
              <a:ext uri="{FF2B5EF4-FFF2-40B4-BE49-F238E27FC236}">
                <a16:creationId xmlns:a16="http://schemas.microsoft.com/office/drawing/2014/main" id="{4F991747-1735-40E7-8C2E-919117B8E476}"/>
              </a:ext>
            </a:extLst>
          </p:cNvPr>
          <p:cNvSpPr>
            <a:spLocks noGrp="1"/>
          </p:cNvSpPr>
          <p:nvPr/>
        </p:nvSpPr>
        <p:spPr>
          <a:xfrm>
            <a:off x="800100" y="5810250"/>
            <a:ext cx="4953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75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575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Same input → same local choice</a:t>
            </a:r>
          </a:p>
        </p:txBody>
      </p:sp>
      <p:sp>
        <p:nvSpPr>
          <p:cNvPr id="353" name="stochastic-footer">
            <a:extLst>
              <a:ext uri="{FF2B5EF4-FFF2-40B4-BE49-F238E27FC236}">
                <a16:creationId xmlns:a16="http://schemas.microsoft.com/office/drawing/2014/main" id="{005FCA25-AFBB-4EED-8BED-6CAC19DAF17D}"/>
              </a:ext>
            </a:extLst>
          </p:cNvPr>
          <p:cNvSpPr>
            <a:spLocks noGrp="1"/>
          </p:cNvSpPr>
          <p:nvPr/>
        </p:nvSpPr>
        <p:spPr>
          <a:xfrm>
            <a:off x="6438900" y="5810250"/>
            <a:ext cx="4953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75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575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Same input → several possible choices</a:t>
            </a:r>
          </a:p>
        </p:txBody>
      </p:sp>
    </p:spTree>
    <p:extLst>
      <p:ext uri="{BB962C8B-B14F-4D97-AF65-F5344CB8AC3E}">
        <p14:creationId xmlns:p14="http://schemas.microsoft.com/office/powerpoint/2010/main" val="1081701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>
            <a:extLst>
              <a:ext uri="{FF2B5EF4-FFF2-40B4-BE49-F238E27FC236}">
                <a16:creationId xmlns:a16="http://schemas.microsoft.com/office/drawing/2014/main" id="{2520A7A1-4B1B-40B9-BC26-01D72836B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39" name="body-eyebrow">
            <a:extLst>
              <a:ext uri="{FF2B5EF4-FFF2-40B4-BE49-F238E27FC236}">
                <a16:creationId xmlns:a16="http://schemas.microsoft.com/office/drawing/2014/main" id="{AC451342-1DB5-4D0E-9595-2CBB6D523287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DETERMINISTIC METHOD</a:t>
            </a:r>
          </a:p>
        </p:txBody>
      </p:sp>
      <p:sp>
        <p:nvSpPr>
          <p:cNvPr id="340" name="body-heading">
            <a:extLst>
              <a:ext uri="{FF2B5EF4-FFF2-40B4-BE49-F238E27FC236}">
                <a16:creationId xmlns:a16="http://schemas.microsoft.com/office/drawing/2014/main" id="{C4C9D5DD-C8B3-4291-9419-D11E6A94B85A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Greedy search picks the best token now</a:t>
            </a:r>
          </a:p>
        </p:txBody>
      </p:sp>
      <p:sp>
        <p:nvSpPr>
          <p:cNvPr id="341" name="body-subheading">
            <a:extLst>
              <a:ext uri="{FF2B5EF4-FFF2-40B4-BE49-F238E27FC236}">
                <a16:creationId xmlns:a16="http://schemas.microsoft.com/office/drawing/2014/main" id="{62EF8B36-9330-44AC-B044-F7A357BDF8D2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It chooses the highest-probability token at each step without looking ahead.</a:t>
            </a:r>
          </a:p>
        </p:txBody>
      </p:sp>
      <p:sp>
        <p:nvSpPr>
          <p:cNvPr id="342" name="greedy-formula-bg">
            <a:extLst>
              <a:ext uri="{FF2B5EF4-FFF2-40B4-BE49-F238E27FC236}">
                <a16:creationId xmlns:a16="http://schemas.microsoft.com/office/drawing/2014/main" id="{06E1805D-E88A-46F6-9854-139560E85854}"/>
              </a:ext>
            </a:extLst>
          </p:cNvPr>
          <p:cNvSpPr>
            <a:spLocks noGrp="1"/>
          </p:cNvSpPr>
          <p:nvPr/>
        </p:nvSpPr>
        <p:spPr>
          <a:xfrm>
            <a:off x="800100" y="2495550"/>
            <a:ext cx="10591800" cy="495300"/>
          </a:xfrm>
          <a:prstGeom prst="roundRect">
            <a:avLst>
              <a:gd name="adj" fmla="val 17308"/>
            </a:avLst>
          </a:prstGeom>
          <a:solidFill>
            <a:srgbClr val="FFF8DD"/>
          </a:solidFill>
          <a:ln w="9525">
            <a:solidFill>
              <a:srgbClr val="FEC800"/>
            </a:solidFill>
            <a:prstDash val="solid"/>
          </a:ln>
        </p:spPr>
      </p:sp>
      <p:sp>
        <p:nvSpPr>
          <p:cNvPr id="343" name="greedy-formula">
            <a:extLst>
              <a:ext uri="{FF2B5EF4-FFF2-40B4-BE49-F238E27FC236}">
                <a16:creationId xmlns:a16="http://schemas.microsoft.com/office/drawing/2014/main" id="{8C46BF55-A164-45BE-AF37-6F9C271B3F62}"/>
              </a:ext>
            </a:extLst>
          </p:cNvPr>
          <p:cNvSpPr>
            <a:spLocks noGrp="1"/>
          </p:cNvSpPr>
          <p:nvPr/>
        </p:nvSpPr>
        <p:spPr>
          <a:xfrm>
            <a:off x="1009650" y="2600325"/>
            <a:ext cx="3905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defRPr>
            </a:pPr>
            <a:r>
              <a:rPr sz="180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rPr>
              <a:t>yₜ = argmaxᵧ P(y | y&lt;ₜ)</a:t>
            </a:r>
          </a:p>
        </p:txBody>
      </p:sp>
      <p:sp>
        <p:nvSpPr>
          <p:cNvPr id="344" name="greedy-formula-note">
            <a:extLst>
              <a:ext uri="{FF2B5EF4-FFF2-40B4-BE49-F238E27FC236}">
                <a16:creationId xmlns:a16="http://schemas.microsoft.com/office/drawing/2014/main" id="{FE0BC858-DA4A-43B4-BA0E-A5AE6CAB0399}"/>
              </a:ext>
            </a:extLst>
          </p:cNvPr>
          <p:cNvSpPr>
            <a:spLocks noGrp="1"/>
          </p:cNvSpPr>
          <p:nvPr/>
        </p:nvSpPr>
        <p:spPr>
          <a:xfrm>
            <a:off x="4857750" y="2609850"/>
            <a:ext cx="6286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The choice is local: select the best candidate visible at this moment.</a:t>
            </a:r>
          </a:p>
        </p:txBody>
      </p:sp>
      <p:sp>
        <p:nvSpPr>
          <p:cNvPr id="345" name="greedy-chain-1">
            <a:extLst>
              <a:ext uri="{FF2B5EF4-FFF2-40B4-BE49-F238E27FC236}">
                <a16:creationId xmlns:a16="http://schemas.microsoft.com/office/drawing/2014/main" id="{046849A7-4E1D-4D96-B399-C2C42ED7FDE0}"/>
              </a:ext>
            </a:extLst>
          </p:cNvPr>
          <p:cNvSpPr>
            <a:spLocks noGrp="1"/>
          </p:cNvSpPr>
          <p:nvPr/>
        </p:nvSpPr>
        <p:spPr>
          <a:xfrm>
            <a:off x="1219200" y="3314700"/>
            <a:ext cx="2476500" cy="876300"/>
          </a:xfrm>
          <a:prstGeom prst="roundRect">
            <a:avLst>
              <a:gd name="adj" fmla="val 10870"/>
            </a:avLst>
          </a:prstGeom>
          <a:solidFill>
            <a:srgbClr val="F5F7F9"/>
          </a:solidFill>
          <a:ln w="9525">
            <a:solidFill>
              <a:srgbClr val="D8DEE5"/>
            </a:solidFill>
            <a:prstDash val="solid"/>
          </a:ln>
        </p:spPr>
      </p:sp>
      <p:sp>
        <p:nvSpPr>
          <p:cNvPr id="346" name="greedy-chain-label-1">
            <a:extLst>
              <a:ext uri="{FF2B5EF4-FFF2-40B4-BE49-F238E27FC236}">
                <a16:creationId xmlns:a16="http://schemas.microsoft.com/office/drawing/2014/main" id="{86ED0742-9E66-4F58-A865-00C83C4768FC}"/>
              </a:ext>
            </a:extLst>
          </p:cNvPr>
          <p:cNvSpPr>
            <a:spLocks noGrp="1"/>
          </p:cNvSpPr>
          <p:nvPr/>
        </p:nvSpPr>
        <p:spPr>
          <a:xfrm>
            <a:off x="1352550" y="3448050"/>
            <a:ext cx="22098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CONTEXT</a:t>
            </a:r>
          </a:p>
        </p:txBody>
      </p:sp>
      <p:sp>
        <p:nvSpPr>
          <p:cNvPr id="347" name="greedy-chain-value-1">
            <a:extLst>
              <a:ext uri="{FF2B5EF4-FFF2-40B4-BE49-F238E27FC236}">
                <a16:creationId xmlns:a16="http://schemas.microsoft.com/office/drawing/2014/main" id="{ADD0F6D2-B687-48DA-B3FD-CCB70F396DBB}"/>
              </a:ext>
            </a:extLst>
          </p:cNvPr>
          <p:cNvSpPr>
            <a:spLocks noGrp="1"/>
          </p:cNvSpPr>
          <p:nvPr/>
        </p:nvSpPr>
        <p:spPr>
          <a:xfrm>
            <a:off x="1352550" y="3733800"/>
            <a:ext cx="22098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weather is …</a:t>
            </a:r>
          </a:p>
        </p:txBody>
      </p:sp>
      <p:sp>
        <p:nvSpPr>
          <p:cNvPr id="348" name="greedy-arrow-1">
            <a:extLst>
              <a:ext uri="{FF2B5EF4-FFF2-40B4-BE49-F238E27FC236}">
                <a16:creationId xmlns:a16="http://schemas.microsoft.com/office/drawing/2014/main" id="{F43D7892-3AF3-4E5C-8AC2-A53EAE443227}"/>
              </a:ext>
            </a:extLst>
          </p:cNvPr>
          <p:cNvSpPr>
            <a:spLocks noGrp="1"/>
          </p:cNvSpPr>
          <p:nvPr/>
        </p:nvSpPr>
        <p:spPr>
          <a:xfrm>
            <a:off x="3790950" y="35433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49" name="greedy-chain-2">
            <a:extLst>
              <a:ext uri="{FF2B5EF4-FFF2-40B4-BE49-F238E27FC236}">
                <a16:creationId xmlns:a16="http://schemas.microsoft.com/office/drawing/2014/main" id="{6320D4E9-429D-4392-83A2-C148C3DEAA6D}"/>
              </a:ext>
            </a:extLst>
          </p:cNvPr>
          <p:cNvSpPr>
            <a:spLocks noGrp="1"/>
          </p:cNvSpPr>
          <p:nvPr/>
        </p:nvSpPr>
        <p:spPr>
          <a:xfrm>
            <a:off x="4267200" y="3314700"/>
            <a:ext cx="1952625" cy="876300"/>
          </a:xfrm>
          <a:prstGeom prst="roundRect">
            <a:avLst>
              <a:gd name="adj" fmla="val 10870"/>
            </a:avLst>
          </a:prstGeom>
          <a:solidFill>
            <a:srgbClr val="EDF4FB"/>
          </a:solidFill>
          <a:ln w="9525">
            <a:solidFill>
              <a:srgbClr val="CC6600"/>
            </a:solidFill>
            <a:prstDash val="solid"/>
          </a:ln>
        </p:spPr>
      </p:sp>
      <p:sp>
        <p:nvSpPr>
          <p:cNvPr id="350" name="greedy-chain-label-2">
            <a:extLst>
              <a:ext uri="{FF2B5EF4-FFF2-40B4-BE49-F238E27FC236}">
                <a16:creationId xmlns:a16="http://schemas.microsoft.com/office/drawing/2014/main" id="{8EBB2C7D-EAD4-483A-A8FF-F0AC9F3CFBA3}"/>
              </a:ext>
            </a:extLst>
          </p:cNvPr>
          <p:cNvSpPr>
            <a:spLocks noGrp="1"/>
          </p:cNvSpPr>
          <p:nvPr/>
        </p:nvSpPr>
        <p:spPr>
          <a:xfrm>
            <a:off x="4400550" y="3448050"/>
            <a:ext cx="1685925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STEP 1</a:t>
            </a:r>
          </a:p>
        </p:txBody>
      </p:sp>
      <p:sp>
        <p:nvSpPr>
          <p:cNvPr id="351" name="greedy-chain-value-2">
            <a:extLst>
              <a:ext uri="{FF2B5EF4-FFF2-40B4-BE49-F238E27FC236}">
                <a16:creationId xmlns:a16="http://schemas.microsoft.com/office/drawing/2014/main" id="{962E2B53-C312-4677-B1E2-BF2A6EB08A45}"/>
              </a:ext>
            </a:extLst>
          </p:cNvPr>
          <p:cNvSpPr>
            <a:spLocks noGrp="1"/>
          </p:cNvSpPr>
          <p:nvPr/>
        </p:nvSpPr>
        <p:spPr>
          <a:xfrm>
            <a:off x="4400550" y="3733800"/>
            <a:ext cx="16859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sunny · 0.45</a:t>
            </a:r>
          </a:p>
        </p:txBody>
      </p:sp>
      <p:sp>
        <p:nvSpPr>
          <p:cNvPr id="352" name="greedy-arrow-2">
            <a:extLst>
              <a:ext uri="{FF2B5EF4-FFF2-40B4-BE49-F238E27FC236}">
                <a16:creationId xmlns:a16="http://schemas.microsoft.com/office/drawing/2014/main" id="{5D0CD45A-FFB5-4C48-907D-0304B61F212F}"/>
              </a:ext>
            </a:extLst>
          </p:cNvPr>
          <p:cNvSpPr>
            <a:spLocks noGrp="1"/>
          </p:cNvSpPr>
          <p:nvPr/>
        </p:nvSpPr>
        <p:spPr>
          <a:xfrm>
            <a:off x="6315075" y="35433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53" name="greedy-chain-3">
            <a:extLst>
              <a:ext uri="{FF2B5EF4-FFF2-40B4-BE49-F238E27FC236}">
                <a16:creationId xmlns:a16="http://schemas.microsoft.com/office/drawing/2014/main" id="{EFF63811-37C3-4373-B7D6-9C905A92B564}"/>
              </a:ext>
            </a:extLst>
          </p:cNvPr>
          <p:cNvSpPr>
            <a:spLocks noGrp="1"/>
          </p:cNvSpPr>
          <p:nvPr/>
        </p:nvSpPr>
        <p:spPr>
          <a:xfrm>
            <a:off x="6791325" y="3314700"/>
            <a:ext cx="1952625" cy="876300"/>
          </a:xfrm>
          <a:prstGeom prst="roundRect">
            <a:avLst>
              <a:gd name="adj" fmla="val 10870"/>
            </a:avLst>
          </a:prstGeom>
          <a:solidFill>
            <a:srgbClr val="FFF2E8"/>
          </a:solidFill>
          <a:ln w="9525">
            <a:solidFill>
              <a:srgbClr val="CC6600"/>
            </a:solidFill>
            <a:prstDash val="solid"/>
          </a:ln>
        </p:spPr>
      </p:sp>
      <p:sp>
        <p:nvSpPr>
          <p:cNvPr id="354" name="greedy-chain-label-3">
            <a:extLst>
              <a:ext uri="{FF2B5EF4-FFF2-40B4-BE49-F238E27FC236}">
                <a16:creationId xmlns:a16="http://schemas.microsoft.com/office/drawing/2014/main" id="{62160D89-80C0-446A-AA39-BD8F14ABA8A7}"/>
              </a:ext>
            </a:extLst>
          </p:cNvPr>
          <p:cNvSpPr>
            <a:spLocks noGrp="1"/>
          </p:cNvSpPr>
          <p:nvPr/>
        </p:nvSpPr>
        <p:spPr>
          <a:xfrm>
            <a:off x="6924675" y="3448050"/>
            <a:ext cx="1685925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STEP 2</a:t>
            </a:r>
          </a:p>
        </p:txBody>
      </p:sp>
      <p:sp>
        <p:nvSpPr>
          <p:cNvPr id="355" name="greedy-chain-value-3">
            <a:extLst>
              <a:ext uri="{FF2B5EF4-FFF2-40B4-BE49-F238E27FC236}">
                <a16:creationId xmlns:a16="http://schemas.microsoft.com/office/drawing/2014/main" id="{A97AA023-19B2-43D7-9499-A4FAB8DCC167}"/>
              </a:ext>
            </a:extLst>
          </p:cNvPr>
          <p:cNvSpPr>
            <a:spLocks noGrp="1"/>
          </p:cNvSpPr>
          <p:nvPr/>
        </p:nvSpPr>
        <p:spPr>
          <a:xfrm>
            <a:off x="6924675" y="3733800"/>
            <a:ext cx="16859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today · 0.38</a:t>
            </a:r>
          </a:p>
        </p:txBody>
      </p:sp>
      <p:sp>
        <p:nvSpPr>
          <p:cNvPr id="356" name="greedy-arrow-3">
            <a:extLst>
              <a:ext uri="{FF2B5EF4-FFF2-40B4-BE49-F238E27FC236}">
                <a16:creationId xmlns:a16="http://schemas.microsoft.com/office/drawing/2014/main" id="{C82CA0CE-A8FE-4DD0-8224-8CF8D1BCBE36}"/>
              </a:ext>
            </a:extLst>
          </p:cNvPr>
          <p:cNvSpPr>
            <a:spLocks noGrp="1"/>
          </p:cNvSpPr>
          <p:nvPr/>
        </p:nvSpPr>
        <p:spPr>
          <a:xfrm>
            <a:off x="8839200" y="3543300"/>
            <a:ext cx="3429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25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→</a:t>
            </a:r>
          </a:p>
        </p:txBody>
      </p:sp>
      <p:sp>
        <p:nvSpPr>
          <p:cNvPr id="357" name="greedy-chain-4">
            <a:extLst>
              <a:ext uri="{FF2B5EF4-FFF2-40B4-BE49-F238E27FC236}">
                <a16:creationId xmlns:a16="http://schemas.microsoft.com/office/drawing/2014/main" id="{F882A00D-24A8-43D1-9733-9D32541E2633}"/>
              </a:ext>
            </a:extLst>
          </p:cNvPr>
          <p:cNvSpPr>
            <a:spLocks noGrp="1"/>
          </p:cNvSpPr>
          <p:nvPr/>
        </p:nvSpPr>
        <p:spPr>
          <a:xfrm>
            <a:off x="9315450" y="3314700"/>
            <a:ext cx="1428750" cy="876300"/>
          </a:xfrm>
          <a:prstGeom prst="roundRect">
            <a:avLst>
              <a:gd name="adj" fmla="val 10870"/>
            </a:avLst>
          </a:prstGeom>
          <a:solidFill>
            <a:srgbClr val="FFF8DD"/>
          </a:solidFill>
          <a:ln w="9525">
            <a:solidFill>
              <a:srgbClr val="CC6600"/>
            </a:solidFill>
            <a:prstDash val="solid"/>
          </a:ln>
        </p:spPr>
      </p:sp>
      <p:sp>
        <p:nvSpPr>
          <p:cNvPr id="358" name="greedy-chain-label-4">
            <a:extLst>
              <a:ext uri="{FF2B5EF4-FFF2-40B4-BE49-F238E27FC236}">
                <a16:creationId xmlns:a16="http://schemas.microsoft.com/office/drawing/2014/main" id="{1F76FC84-5064-4E59-B298-AB4A139711AB}"/>
              </a:ext>
            </a:extLst>
          </p:cNvPr>
          <p:cNvSpPr>
            <a:spLocks noGrp="1"/>
          </p:cNvSpPr>
          <p:nvPr/>
        </p:nvSpPr>
        <p:spPr>
          <a:xfrm>
            <a:off x="9448800" y="3448050"/>
            <a:ext cx="11620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12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OUTPUT</a:t>
            </a:r>
          </a:p>
        </p:txBody>
      </p:sp>
      <p:sp>
        <p:nvSpPr>
          <p:cNvPr id="359" name="greedy-chain-value-4">
            <a:extLst>
              <a:ext uri="{FF2B5EF4-FFF2-40B4-BE49-F238E27FC236}">
                <a16:creationId xmlns:a16="http://schemas.microsoft.com/office/drawing/2014/main" id="{66368ECA-7967-4E9E-83E2-81425A4E251B}"/>
              </a:ext>
            </a:extLst>
          </p:cNvPr>
          <p:cNvSpPr>
            <a:spLocks noGrp="1"/>
          </p:cNvSpPr>
          <p:nvPr/>
        </p:nvSpPr>
        <p:spPr>
          <a:xfrm>
            <a:off x="9448800" y="3733800"/>
            <a:ext cx="11620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…</a:t>
            </a:r>
          </a:p>
        </p:txBody>
      </p:sp>
      <p:sp>
        <p:nvSpPr>
          <p:cNvPr id="360" name="greedy-strengths-title">
            <a:extLst>
              <a:ext uri="{FF2B5EF4-FFF2-40B4-BE49-F238E27FC236}">
                <a16:creationId xmlns:a16="http://schemas.microsoft.com/office/drawing/2014/main" id="{310F2BD7-727C-40C7-A273-F07A60BDDDA5}"/>
              </a:ext>
            </a:extLst>
          </p:cNvPr>
          <p:cNvSpPr>
            <a:spLocks noGrp="1"/>
          </p:cNvSpPr>
          <p:nvPr/>
        </p:nvSpPr>
        <p:spPr>
          <a:xfrm>
            <a:off x="800100" y="4610100"/>
            <a:ext cx="47625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Why it is attractive</a:t>
            </a:r>
          </a:p>
        </p:txBody>
      </p:sp>
      <p:sp>
        <p:nvSpPr>
          <p:cNvPr id="361" name="greedy-strengths">
            <a:extLst>
              <a:ext uri="{FF2B5EF4-FFF2-40B4-BE49-F238E27FC236}">
                <a16:creationId xmlns:a16="http://schemas.microsoft.com/office/drawing/2014/main" id="{4409103E-23D7-467B-83D8-80B94AF6A150}"/>
              </a:ext>
            </a:extLst>
          </p:cNvPr>
          <p:cNvSpPr>
            <a:spLocks noGrp="1"/>
          </p:cNvSpPr>
          <p:nvPr/>
        </p:nvSpPr>
        <p:spPr>
          <a:xfrm>
            <a:off x="800100" y="4981575"/>
            <a:ext cx="4762500" cy="895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Very fast: one path is maintained</a:t>
            </a:r>
          </a:p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Simple to implement and debug</a:t>
            </a:r>
          </a:p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Fully reproducible</a:t>
            </a:r>
          </a:p>
        </p:txBody>
      </p:sp>
      <p:sp>
        <p:nvSpPr>
          <p:cNvPr id="362" name="greedy-divider">
            <a:extLst>
              <a:ext uri="{FF2B5EF4-FFF2-40B4-BE49-F238E27FC236}">
                <a16:creationId xmlns:a16="http://schemas.microsoft.com/office/drawing/2014/main" id="{1E9C4579-043B-4593-BBEA-D7002AB9E695}"/>
              </a:ext>
            </a:extLst>
          </p:cNvPr>
          <p:cNvSpPr>
            <a:spLocks noGrp="1"/>
          </p:cNvSpPr>
          <p:nvPr/>
        </p:nvSpPr>
        <p:spPr>
          <a:xfrm>
            <a:off x="5943600" y="4552950"/>
            <a:ext cx="0" cy="1323975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63" name="greedy-limits-title">
            <a:extLst>
              <a:ext uri="{FF2B5EF4-FFF2-40B4-BE49-F238E27FC236}">
                <a16:creationId xmlns:a16="http://schemas.microsoft.com/office/drawing/2014/main" id="{448F4FA5-22B9-4A01-85C3-F38BBD217497}"/>
              </a:ext>
            </a:extLst>
          </p:cNvPr>
          <p:cNvSpPr>
            <a:spLocks noGrp="1"/>
          </p:cNvSpPr>
          <p:nvPr/>
        </p:nvSpPr>
        <p:spPr>
          <a:xfrm>
            <a:off x="6438900" y="4610100"/>
            <a:ext cx="49530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What it misses</a:t>
            </a:r>
          </a:p>
        </p:txBody>
      </p:sp>
      <p:sp>
        <p:nvSpPr>
          <p:cNvPr id="364" name="greedy-limits">
            <a:extLst>
              <a:ext uri="{FF2B5EF4-FFF2-40B4-BE49-F238E27FC236}">
                <a16:creationId xmlns:a16="http://schemas.microsoft.com/office/drawing/2014/main" id="{3489F746-9054-4291-9FB6-7C5B78C55BFC}"/>
              </a:ext>
            </a:extLst>
          </p:cNvPr>
          <p:cNvSpPr>
            <a:spLocks noGrp="1"/>
          </p:cNvSpPr>
          <p:nvPr/>
        </p:nvSpPr>
        <p:spPr>
          <a:xfrm>
            <a:off x="6438900" y="4981575"/>
            <a:ext cx="4953000" cy="895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A locally best token may lead to a worse sentence</a:t>
            </a:r>
          </a:p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Can become repetitive</a:t>
            </a:r>
          </a:p>
          <a:p>
            <a:pPr marL="22" indent="-14" algn="l">
              <a:lnSpc>
                <a:spcPct val="104000"/>
              </a:lnSpc>
              <a:spcAft>
                <a:spcPts val="5"/>
              </a:spcAft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Often sounds generic in open-ended writing</a:t>
            </a:r>
          </a:p>
        </p:txBody>
      </p:sp>
      <p:sp>
        <p:nvSpPr>
          <p:cNvPr id="365" name="greedy-bottom-line">
            <a:extLst>
              <a:ext uri="{FF2B5EF4-FFF2-40B4-BE49-F238E27FC236}">
                <a16:creationId xmlns:a16="http://schemas.microsoft.com/office/drawing/2014/main" id="{75138AED-8398-4F4F-BF81-4F83AB071BDC}"/>
              </a:ext>
            </a:extLst>
          </p:cNvPr>
          <p:cNvSpPr>
            <a:spLocks noGrp="1"/>
          </p:cNvSpPr>
          <p:nvPr/>
        </p:nvSpPr>
        <p:spPr>
          <a:xfrm>
            <a:off x="800100" y="5981700"/>
            <a:ext cx="105918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Bottom line: greedy search is a strong baseline for precision, but a weak default for creative generation.</a:t>
            </a:r>
          </a:p>
        </p:txBody>
      </p:sp>
    </p:spTree>
    <p:extLst>
      <p:ext uri="{BB962C8B-B14F-4D97-AF65-F5344CB8AC3E}">
        <p14:creationId xmlns:p14="http://schemas.microsoft.com/office/powerpoint/2010/main" val="1375026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>
            <a:extLst>
              <a:ext uri="{FF2B5EF4-FFF2-40B4-BE49-F238E27FC236}">
                <a16:creationId xmlns:a16="http://schemas.microsoft.com/office/drawing/2014/main" id="{F68B732D-6713-45FE-9C24-68E8BDDBB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41" name="body-eyebrow">
            <a:extLst>
              <a:ext uri="{FF2B5EF4-FFF2-40B4-BE49-F238E27FC236}">
                <a16:creationId xmlns:a16="http://schemas.microsoft.com/office/drawing/2014/main" id="{A2BA8880-A51E-40CF-A0AE-10EACC04D4B1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STOCHASTIC METHOD</a:t>
            </a:r>
          </a:p>
        </p:txBody>
      </p:sp>
      <p:sp>
        <p:nvSpPr>
          <p:cNvPr id="342" name="body-heading">
            <a:extLst>
              <a:ext uri="{FF2B5EF4-FFF2-40B4-BE49-F238E27FC236}">
                <a16:creationId xmlns:a16="http://schemas.microsoft.com/office/drawing/2014/main" id="{50276B24-D826-47FE-9682-842041C97DAA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Temperature reshapes confidence before sampling</a:t>
            </a:r>
          </a:p>
        </p:txBody>
      </p:sp>
      <p:sp>
        <p:nvSpPr>
          <p:cNvPr id="343" name="body-subheading">
            <a:extLst>
              <a:ext uri="{FF2B5EF4-FFF2-40B4-BE49-F238E27FC236}">
                <a16:creationId xmlns:a16="http://schemas.microsoft.com/office/drawing/2014/main" id="{22C23A1D-CE21-4A3E-8843-4CF7CE699A13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Lower temperature sharpens the distribution; higher temperature spreads probability across more tokens.</a:t>
            </a:r>
          </a:p>
        </p:txBody>
      </p:sp>
      <p:sp>
        <p:nvSpPr>
          <p:cNvPr id="344" name="temperature-core-title">
            <a:extLst>
              <a:ext uri="{FF2B5EF4-FFF2-40B4-BE49-F238E27FC236}">
                <a16:creationId xmlns:a16="http://schemas.microsoft.com/office/drawing/2014/main" id="{D42608F0-CFE6-4BA5-B766-C0E8BDFE0E0A}"/>
              </a:ext>
            </a:extLst>
          </p:cNvPr>
          <p:cNvSpPr>
            <a:spLocks noGrp="1"/>
          </p:cNvSpPr>
          <p:nvPr/>
        </p:nvSpPr>
        <p:spPr>
          <a:xfrm>
            <a:off x="800100" y="2647950"/>
            <a:ext cx="3714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02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02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One lever, one effect</a:t>
            </a:r>
          </a:p>
        </p:txBody>
      </p:sp>
      <p:sp>
        <p:nvSpPr>
          <p:cNvPr id="345" name="temperature-core-body">
            <a:extLst>
              <a:ext uri="{FF2B5EF4-FFF2-40B4-BE49-F238E27FC236}">
                <a16:creationId xmlns:a16="http://schemas.microsoft.com/office/drawing/2014/main" id="{48B85CD5-60CC-47E7-AD1D-AE1E2DD7CE56}"/>
              </a:ext>
            </a:extLst>
          </p:cNvPr>
          <p:cNvSpPr>
            <a:spLocks noGrp="1"/>
          </p:cNvSpPr>
          <p:nvPr/>
        </p:nvSpPr>
        <p:spPr>
          <a:xfrm>
            <a:off x="800100" y="3048000"/>
            <a:ext cx="37147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8000"/>
              </a:lnSpc>
              <a:buNone/>
              <a:defRPr sz="157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7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Temperature divides the logits before softmax. It does not add new knowledge—it changes how strongly the decoder favors the current winners.</a:t>
            </a:r>
          </a:p>
        </p:txBody>
      </p:sp>
      <p:sp>
        <p:nvSpPr>
          <p:cNvPr id="346" name="temperature-formula-bg">
            <a:extLst>
              <a:ext uri="{FF2B5EF4-FFF2-40B4-BE49-F238E27FC236}">
                <a16:creationId xmlns:a16="http://schemas.microsoft.com/office/drawing/2014/main" id="{2F346BB3-8D99-4265-AAEB-AFF2EBB57824}"/>
              </a:ext>
            </a:extLst>
          </p:cNvPr>
          <p:cNvSpPr>
            <a:spLocks noGrp="1"/>
          </p:cNvSpPr>
          <p:nvPr/>
        </p:nvSpPr>
        <p:spPr>
          <a:xfrm>
            <a:off x="800100" y="4248150"/>
            <a:ext cx="3714750" cy="819150"/>
          </a:xfrm>
          <a:prstGeom prst="roundRect">
            <a:avLst>
              <a:gd name="adj" fmla="val 11628"/>
            </a:avLst>
          </a:prstGeom>
          <a:solidFill>
            <a:srgbClr val="FFF8DD"/>
          </a:solidFill>
          <a:ln w="9525">
            <a:solidFill>
              <a:srgbClr val="FEC800"/>
            </a:solidFill>
            <a:prstDash val="solid"/>
          </a:ln>
        </p:spPr>
      </p:sp>
      <p:sp>
        <p:nvSpPr>
          <p:cNvPr id="347" name="temperature-formula">
            <a:extLst>
              <a:ext uri="{FF2B5EF4-FFF2-40B4-BE49-F238E27FC236}">
                <a16:creationId xmlns:a16="http://schemas.microsoft.com/office/drawing/2014/main" id="{F63400CF-C4F6-443C-B2DF-794E99854BD1}"/>
              </a:ext>
            </a:extLst>
          </p:cNvPr>
          <p:cNvSpPr>
            <a:spLocks noGrp="1"/>
          </p:cNvSpPr>
          <p:nvPr/>
        </p:nvSpPr>
        <p:spPr>
          <a:xfrm>
            <a:off x="990600" y="4429125"/>
            <a:ext cx="3333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65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defRPr>
            </a:pPr>
            <a:r>
              <a:rPr sz="1650" b="1" i="0">
                <a:solidFill>
                  <a:srgbClr val="5B2A12"/>
                </a:solidFill>
                <a:latin typeface="Times New Roman"/>
                <a:ea typeface="Times New Roman"/>
                <a:cs typeface="Times New Roman"/>
              </a:rPr>
              <a:t>Pᵀ(i) = exp(zᵢ / T) / Σⱼ exp(zⱼ / T)</a:t>
            </a:r>
          </a:p>
        </p:txBody>
      </p:sp>
      <p:sp>
        <p:nvSpPr>
          <p:cNvPr id="348" name="temperature-formula-caption">
            <a:extLst>
              <a:ext uri="{FF2B5EF4-FFF2-40B4-BE49-F238E27FC236}">
                <a16:creationId xmlns:a16="http://schemas.microsoft.com/office/drawing/2014/main" id="{CA5A87B5-5239-40F3-9526-64B4FFE43370}"/>
              </a:ext>
            </a:extLst>
          </p:cNvPr>
          <p:cNvSpPr>
            <a:spLocks noGrp="1"/>
          </p:cNvSpPr>
          <p:nvPr/>
        </p:nvSpPr>
        <p:spPr>
          <a:xfrm>
            <a:off x="990600" y="4781550"/>
            <a:ext cx="3333750" cy="2190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35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T controls sharpness</a:t>
            </a:r>
          </a:p>
        </p:txBody>
      </p:sp>
      <p:sp>
        <p:nvSpPr>
          <p:cNvPr id="349" name="temperature-rule">
            <a:extLst>
              <a:ext uri="{FF2B5EF4-FFF2-40B4-BE49-F238E27FC236}">
                <a16:creationId xmlns:a16="http://schemas.microsoft.com/office/drawing/2014/main" id="{F8E1C99A-D5C8-4881-94AF-3DAB19BE9247}"/>
              </a:ext>
            </a:extLst>
          </p:cNvPr>
          <p:cNvSpPr>
            <a:spLocks noGrp="1"/>
          </p:cNvSpPr>
          <p:nvPr/>
        </p:nvSpPr>
        <p:spPr>
          <a:xfrm>
            <a:off x="800100" y="5286375"/>
            <a:ext cx="3714750" cy="638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Practical start: T ≈ 0.7, then adjust only if the output is too rigid or too erratic.</a:t>
            </a:r>
          </a:p>
        </p:txBody>
      </p:sp>
      <p:sp>
        <p:nvSpPr>
          <p:cNvPr id="350" name="temperature-divider">
            <a:extLst>
              <a:ext uri="{FF2B5EF4-FFF2-40B4-BE49-F238E27FC236}">
                <a16:creationId xmlns:a16="http://schemas.microsoft.com/office/drawing/2014/main" id="{47838C14-9531-4186-96B6-B5924F4C4FE1}"/>
              </a:ext>
            </a:extLst>
          </p:cNvPr>
          <p:cNvSpPr>
            <a:spLocks noGrp="1"/>
          </p:cNvSpPr>
          <p:nvPr/>
        </p:nvSpPr>
        <p:spPr>
          <a:xfrm>
            <a:off x="4762500" y="2628900"/>
            <a:ext cx="0" cy="3295650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51" name="temperature-low-temperature">
            <a:extLst>
              <a:ext uri="{FF2B5EF4-FFF2-40B4-BE49-F238E27FC236}">
                <a16:creationId xmlns:a16="http://schemas.microsoft.com/office/drawing/2014/main" id="{D9D203B2-80C7-499D-ACFF-BD8F53151B0D}"/>
              </a:ext>
            </a:extLst>
          </p:cNvPr>
          <p:cNvSpPr>
            <a:spLocks noGrp="1"/>
          </p:cNvSpPr>
          <p:nvPr/>
        </p:nvSpPr>
        <p:spPr>
          <a:xfrm>
            <a:off x="5029200" y="2647950"/>
            <a:ext cx="10096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T = 0.3</a:t>
            </a:r>
          </a:p>
        </p:txBody>
      </p:sp>
      <p:sp>
        <p:nvSpPr>
          <p:cNvPr id="352" name="temperature-low-description">
            <a:extLst>
              <a:ext uri="{FF2B5EF4-FFF2-40B4-BE49-F238E27FC236}">
                <a16:creationId xmlns:a16="http://schemas.microsoft.com/office/drawing/2014/main" id="{6A7DC049-5886-42BD-99D3-5D5971B19B2D}"/>
              </a:ext>
            </a:extLst>
          </p:cNvPr>
          <p:cNvSpPr>
            <a:spLocks noGrp="1"/>
          </p:cNvSpPr>
          <p:nvPr/>
        </p:nvSpPr>
        <p:spPr>
          <a:xfrm>
            <a:off x="6076950" y="2667000"/>
            <a:ext cx="4953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Focused and repeatable</a:t>
            </a:r>
          </a:p>
        </p:txBody>
      </p:sp>
      <p:sp>
        <p:nvSpPr>
          <p:cNvPr id="353" name="temperature-low-bar-label-0">
            <a:extLst>
              <a:ext uri="{FF2B5EF4-FFF2-40B4-BE49-F238E27FC236}">
                <a16:creationId xmlns:a16="http://schemas.microsoft.com/office/drawing/2014/main" id="{F0EA07AA-A51B-4E1F-805F-28CA4190BCC7}"/>
              </a:ext>
            </a:extLst>
          </p:cNvPr>
          <p:cNvSpPr>
            <a:spLocks noGrp="1"/>
          </p:cNvSpPr>
          <p:nvPr/>
        </p:nvSpPr>
        <p:spPr>
          <a:xfrm>
            <a:off x="5219700" y="298132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54" name="temperature-low-bar-track-0">
            <a:extLst>
              <a:ext uri="{FF2B5EF4-FFF2-40B4-BE49-F238E27FC236}">
                <a16:creationId xmlns:a16="http://schemas.microsoft.com/office/drawing/2014/main" id="{D29D9B16-B640-425F-8308-DDB1BBDBCC30}"/>
              </a:ext>
            </a:extLst>
          </p:cNvPr>
          <p:cNvSpPr>
            <a:spLocks noGrp="1"/>
          </p:cNvSpPr>
          <p:nvPr/>
        </p:nvSpPr>
        <p:spPr>
          <a:xfrm>
            <a:off x="5905500" y="300990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5" name="temperature-low-bar-fill-0">
            <a:extLst>
              <a:ext uri="{FF2B5EF4-FFF2-40B4-BE49-F238E27FC236}">
                <a16:creationId xmlns:a16="http://schemas.microsoft.com/office/drawing/2014/main" id="{7FBD5A31-992C-455B-9C21-AEA5CAA388EC}"/>
              </a:ext>
            </a:extLst>
          </p:cNvPr>
          <p:cNvSpPr>
            <a:spLocks noGrp="1"/>
          </p:cNvSpPr>
          <p:nvPr/>
        </p:nvSpPr>
        <p:spPr>
          <a:xfrm>
            <a:off x="5905500" y="3009900"/>
            <a:ext cx="3522345" cy="11430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56" name="temperature-low-bar-value-0">
            <a:extLst>
              <a:ext uri="{FF2B5EF4-FFF2-40B4-BE49-F238E27FC236}">
                <a16:creationId xmlns:a16="http://schemas.microsoft.com/office/drawing/2014/main" id="{4B8DADBF-4B57-4446-AF1F-167DB2D0B356}"/>
              </a:ext>
            </a:extLst>
          </p:cNvPr>
          <p:cNvSpPr>
            <a:spLocks noGrp="1"/>
          </p:cNvSpPr>
          <p:nvPr/>
        </p:nvSpPr>
        <p:spPr>
          <a:xfrm>
            <a:off x="10134600" y="296227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1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0.86</a:t>
            </a:r>
          </a:p>
        </p:txBody>
      </p:sp>
      <p:sp>
        <p:nvSpPr>
          <p:cNvPr id="357" name="temperature-low-bar-label-1">
            <a:extLst>
              <a:ext uri="{FF2B5EF4-FFF2-40B4-BE49-F238E27FC236}">
                <a16:creationId xmlns:a16="http://schemas.microsoft.com/office/drawing/2014/main" id="{57BAFC96-5C71-4F1D-96CC-50D998408C70}"/>
              </a:ext>
            </a:extLst>
          </p:cNvPr>
          <p:cNvSpPr>
            <a:spLocks noGrp="1"/>
          </p:cNvSpPr>
          <p:nvPr/>
        </p:nvSpPr>
        <p:spPr>
          <a:xfrm>
            <a:off x="5219700" y="3219450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58" name="temperature-low-bar-track-1">
            <a:extLst>
              <a:ext uri="{FF2B5EF4-FFF2-40B4-BE49-F238E27FC236}">
                <a16:creationId xmlns:a16="http://schemas.microsoft.com/office/drawing/2014/main" id="{9C970C70-54EC-41C2-9207-905452D1D9C4}"/>
              </a:ext>
            </a:extLst>
          </p:cNvPr>
          <p:cNvSpPr>
            <a:spLocks noGrp="1"/>
          </p:cNvSpPr>
          <p:nvPr/>
        </p:nvSpPr>
        <p:spPr>
          <a:xfrm>
            <a:off x="5905500" y="3248025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9" name="temperature-low-bar-fill-1">
            <a:extLst>
              <a:ext uri="{FF2B5EF4-FFF2-40B4-BE49-F238E27FC236}">
                <a16:creationId xmlns:a16="http://schemas.microsoft.com/office/drawing/2014/main" id="{0386A627-2D2B-41EF-96C6-E13450E46E5F}"/>
              </a:ext>
            </a:extLst>
          </p:cNvPr>
          <p:cNvSpPr>
            <a:spLocks noGrp="1"/>
          </p:cNvSpPr>
          <p:nvPr/>
        </p:nvSpPr>
        <p:spPr>
          <a:xfrm>
            <a:off x="5905500" y="3248025"/>
            <a:ext cx="450533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60" name="temperature-low-bar-value-1">
            <a:extLst>
              <a:ext uri="{FF2B5EF4-FFF2-40B4-BE49-F238E27FC236}">
                <a16:creationId xmlns:a16="http://schemas.microsoft.com/office/drawing/2014/main" id="{66ED7112-AFED-4BC9-9018-937EA33C13BB}"/>
              </a:ext>
            </a:extLst>
          </p:cNvPr>
          <p:cNvSpPr>
            <a:spLocks noGrp="1"/>
          </p:cNvSpPr>
          <p:nvPr/>
        </p:nvSpPr>
        <p:spPr>
          <a:xfrm>
            <a:off x="10134600" y="320040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0.11</a:t>
            </a:r>
          </a:p>
        </p:txBody>
      </p:sp>
      <p:sp>
        <p:nvSpPr>
          <p:cNvPr id="361" name="temperature-low-bar-label-2">
            <a:extLst>
              <a:ext uri="{FF2B5EF4-FFF2-40B4-BE49-F238E27FC236}">
                <a16:creationId xmlns:a16="http://schemas.microsoft.com/office/drawing/2014/main" id="{41256FF9-E695-44E1-99F1-D9956A9C26C0}"/>
              </a:ext>
            </a:extLst>
          </p:cNvPr>
          <p:cNvSpPr>
            <a:spLocks noGrp="1"/>
          </p:cNvSpPr>
          <p:nvPr/>
        </p:nvSpPr>
        <p:spPr>
          <a:xfrm>
            <a:off x="5219700" y="345757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62" name="temperature-low-bar-track-2">
            <a:extLst>
              <a:ext uri="{FF2B5EF4-FFF2-40B4-BE49-F238E27FC236}">
                <a16:creationId xmlns:a16="http://schemas.microsoft.com/office/drawing/2014/main" id="{E81FF22D-C761-4CA2-8CF8-8564C7B425BB}"/>
              </a:ext>
            </a:extLst>
          </p:cNvPr>
          <p:cNvSpPr>
            <a:spLocks noGrp="1"/>
          </p:cNvSpPr>
          <p:nvPr/>
        </p:nvSpPr>
        <p:spPr>
          <a:xfrm>
            <a:off x="5905500" y="348615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63" name="temperature-low-bar-fill-2">
            <a:extLst>
              <a:ext uri="{FF2B5EF4-FFF2-40B4-BE49-F238E27FC236}">
                <a16:creationId xmlns:a16="http://schemas.microsoft.com/office/drawing/2014/main" id="{AD0F9259-01A8-43CF-9AA2-CA729B60092D}"/>
              </a:ext>
            </a:extLst>
          </p:cNvPr>
          <p:cNvSpPr>
            <a:spLocks noGrp="1"/>
          </p:cNvSpPr>
          <p:nvPr/>
        </p:nvSpPr>
        <p:spPr>
          <a:xfrm>
            <a:off x="5905500" y="3486150"/>
            <a:ext cx="122873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64" name="temperature-low-bar-value-2">
            <a:extLst>
              <a:ext uri="{FF2B5EF4-FFF2-40B4-BE49-F238E27FC236}">
                <a16:creationId xmlns:a16="http://schemas.microsoft.com/office/drawing/2014/main" id="{97256015-6A92-446B-91B3-655206DF00BC}"/>
              </a:ext>
            </a:extLst>
          </p:cNvPr>
          <p:cNvSpPr>
            <a:spLocks noGrp="1"/>
          </p:cNvSpPr>
          <p:nvPr/>
        </p:nvSpPr>
        <p:spPr>
          <a:xfrm>
            <a:off x="10134600" y="343852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0.03</a:t>
            </a:r>
          </a:p>
        </p:txBody>
      </p:sp>
      <p:sp>
        <p:nvSpPr>
          <p:cNvPr id="365" name="temperature-mid-temperature">
            <a:extLst>
              <a:ext uri="{FF2B5EF4-FFF2-40B4-BE49-F238E27FC236}">
                <a16:creationId xmlns:a16="http://schemas.microsoft.com/office/drawing/2014/main" id="{0C459741-D225-46A0-BDAC-4BF37B56B08E}"/>
              </a:ext>
            </a:extLst>
          </p:cNvPr>
          <p:cNvSpPr>
            <a:spLocks noGrp="1"/>
          </p:cNvSpPr>
          <p:nvPr/>
        </p:nvSpPr>
        <p:spPr>
          <a:xfrm>
            <a:off x="5029200" y="3752850"/>
            <a:ext cx="10096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2B7A4B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00" b="1" i="0">
                <a:solidFill>
                  <a:srgbClr val="2B7A4B"/>
                </a:solidFill>
                <a:latin typeface="Source Sans Pro Semibold"/>
                <a:ea typeface="Source Sans Pro Semibold"/>
                <a:cs typeface="Source Sans Pro Semibold"/>
              </a:rPr>
              <a:t>T = 0.7</a:t>
            </a:r>
          </a:p>
        </p:txBody>
      </p:sp>
      <p:sp>
        <p:nvSpPr>
          <p:cNvPr id="366" name="temperature-mid-description">
            <a:extLst>
              <a:ext uri="{FF2B5EF4-FFF2-40B4-BE49-F238E27FC236}">
                <a16:creationId xmlns:a16="http://schemas.microsoft.com/office/drawing/2014/main" id="{7759DE6C-4B2D-4C77-8EA0-CFA4C7905D16}"/>
              </a:ext>
            </a:extLst>
          </p:cNvPr>
          <p:cNvSpPr>
            <a:spLocks noGrp="1"/>
          </p:cNvSpPr>
          <p:nvPr/>
        </p:nvSpPr>
        <p:spPr>
          <a:xfrm>
            <a:off x="6076950" y="3771900"/>
            <a:ext cx="4953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Balanced variety</a:t>
            </a:r>
          </a:p>
        </p:txBody>
      </p:sp>
      <p:sp>
        <p:nvSpPr>
          <p:cNvPr id="367" name="temperature-mid-bar-label-0">
            <a:extLst>
              <a:ext uri="{FF2B5EF4-FFF2-40B4-BE49-F238E27FC236}">
                <a16:creationId xmlns:a16="http://schemas.microsoft.com/office/drawing/2014/main" id="{A0272057-0CA9-4AFA-BDD1-6C15482705D9}"/>
              </a:ext>
            </a:extLst>
          </p:cNvPr>
          <p:cNvSpPr>
            <a:spLocks noGrp="1"/>
          </p:cNvSpPr>
          <p:nvPr/>
        </p:nvSpPr>
        <p:spPr>
          <a:xfrm>
            <a:off x="5219700" y="408622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68" name="temperature-mid-bar-track-0">
            <a:extLst>
              <a:ext uri="{FF2B5EF4-FFF2-40B4-BE49-F238E27FC236}">
                <a16:creationId xmlns:a16="http://schemas.microsoft.com/office/drawing/2014/main" id="{A1CFD1D5-6B2A-4F7E-B966-D0D33E81E2DA}"/>
              </a:ext>
            </a:extLst>
          </p:cNvPr>
          <p:cNvSpPr>
            <a:spLocks noGrp="1"/>
          </p:cNvSpPr>
          <p:nvPr/>
        </p:nvSpPr>
        <p:spPr>
          <a:xfrm>
            <a:off x="5905500" y="411480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69" name="temperature-mid-bar-fill-0">
            <a:extLst>
              <a:ext uri="{FF2B5EF4-FFF2-40B4-BE49-F238E27FC236}">
                <a16:creationId xmlns:a16="http://schemas.microsoft.com/office/drawing/2014/main" id="{DE88FBC4-1F16-44BD-A2C9-7AB0BC9C7AFB}"/>
              </a:ext>
            </a:extLst>
          </p:cNvPr>
          <p:cNvSpPr>
            <a:spLocks noGrp="1"/>
          </p:cNvSpPr>
          <p:nvPr/>
        </p:nvSpPr>
        <p:spPr>
          <a:xfrm>
            <a:off x="5905500" y="4114800"/>
            <a:ext cx="2539365" cy="114300"/>
          </a:xfrm>
          <a:prstGeom prst="roundRect">
            <a:avLst>
              <a:gd name="adj" fmla="val 50000"/>
            </a:avLst>
          </a:prstGeom>
          <a:solidFill>
            <a:srgbClr val="2B7A4B"/>
          </a:solidFill>
          <a:ln w="0">
            <a:noFill/>
            <a:prstDash val="solid"/>
          </a:ln>
        </p:spPr>
      </p:sp>
      <p:sp>
        <p:nvSpPr>
          <p:cNvPr id="370" name="temperature-mid-bar-value-0">
            <a:extLst>
              <a:ext uri="{FF2B5EF4-FFF2-40B4-BE49-F238E27FC236}">
                <a16:creationId xmlns:a16="http://schemas.microsoft.com/office/drawing/2014/main" id="{E3C17611-1238-40B6-841F-90B6840052FA}"/>
              </a:ext>
            </a:extLst>
          </p:cNvPr>
          <p:cNvSpPr>
            <a:spLocks noGrp="1"/>
          </p:cNvSpPr>
          <p:nvPr/>
        </p:nvSpPr>
        <p:spPr>
          <a:xfrm>
            <a:off x="10134600" y="406717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1" i="0">
                <a:solidFill>
                  <a:srgbClr val="2B7A4B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1" i="0">
                <a:solidFill>
                  <a:srgbClr val="2B7A4B"/>
                </a:solidFill>
                <a:latin typeface="Trebuchet MS"/>
                <a:ea typeface="Trebuchet MS"/>
                <a:cs typeface="Trebuchet MS"/>
              </a:rPr>
              <a:t>0.62</a:t>
            </a:r>
          </a:p>
        </p:txBody>
      </p:sp>
      <p:sp>
        <p:nvSpPr>
          <p:cNvPr id="371" name="temperature-mid-bar-label-1">
            <a:extLst>
              <a:ext uri="{FF2B5EF4-FFF2-40B4-BE49-F238E27FC236}">
                <a16:creationId xmlns:a16="http://schemas.microsoft.com/office/drawing/2014/main" id="{5B9DC75A-78E9-4489-9E00-1EB617833344}"/>
              </a:ext>
            </a:extLst>
          </p:cNvPr>
          <p:cNvSpPr>
            <a:spLocks noGrp="1"/>
          </p:cNvSpPr>
          <p:nvPr/>
        </p:nvSpPr>
        <p:spPr>
          <a:xfrm>
            <a:off x="5219700" y="4324350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72" name="temperature-mid-bar-track-1">
            <a:extLst>
              <a:ext uri="{FF2B5EF4-FFF2-40B4-BE49-F238E27FC236}">
                <a16:creationId xmlns:a16="http://schemas.microsoft.com/office/drawing/2014/main" id="{9B717DE3-31BF-482C-A28E-142E14B483D7}"/>
              </a:ext>
            </a:extLst>
          </p:cNvPr>
          <p:cNvSpPr>
            <a:spLocks noGrp="1"/>
          </p:cNvSpPr>
          <p:nvPr/>
        </p:nvSpPr>
        <p:spPr>
          <a:xfrm>
            <a:off x="5905500" y="4352925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73" name="temperature-mid-bar-fill-1">
            <a:extLst>
              <a:ext uri="{FF2B5EF4-FFF2-40B4-BE49-F238E27FC236}">
                <a16:creationId xmlns:a16="http://schemas.microsoft.com/office/drawing/2014/main" id="{4E6ADBB7-B7EF-4069-8A29-5C6C108E45F6}"/>
              </a:ext>
            </a:extLst>
          </p:cNvPr>
          <p:cNvSpPr>
            <a:spLocks noGrp="1"/>
          </p:cNvSpPr>
          <p:nvPr/>
        </p:nvSpPr>
        <p:spPr>
          <a:xfrm>
            <a:off x="5905500" y="4352925"/>
            <a:ext cx="1023938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74" name="temperature-mid-bar-value-1">
            <a:extLst>
              <a:ext uri="{FF2B5EF4-FFF2-40B4-BE49-F238E27FC236}">
                <a16:creationId xmlns:a16="http://schemas.microsoft.com/office/drawing/2014/main" id="{CCD15A86-1CA1-44B1-A2FC-4321BCAA4B1C}"/>
              </a:ext>
            </a:extLst>
          </p:cNvPr>
          <p:cNvSpPr>
            <a:spLocks noGrp="1"/>
          </p:cNvSpPr>
          <p:nvPr/>
        </p:nvSpPr>
        <p:spPr>
          <a:xfrm>
            <a:off x="10134600" y="430530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0.25</a:t>
            </a:r>
          </a:p>
        </p:txBody>
      </p:sp>
      <p:sp>
        <p:nvSpPr>
          <p:cNvPr id="375" name="temperature-mid-bar-label-2">
            <a:extLst>
              <a:ext uri="{FF2B5EF4-FFF2-40B4-BE49-F238E27FC236}">
                <a16:creationId xmlns:a16="http://schemas.microsoft.com/office/drawing/2014/main" id="{B5C61965-1237-42F0-A4B8-A4C2291E74FA}"/>
              </a:ext>
            </a:extLst>
          </p:cNvPr>
          <p:cNvSpPr>
            <a:spLocks noGrp="1"/>
          </p:cNvSpPr>
          <p:nvPr/>
        </p:nvSpPr>
        <p:spPr>
          <a:xfrm>
            <a:off x="5219700" y="456247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76" name="temperature-mid-bar-track-2">
            <a:extLst>
              <a:ext uri="{FF2B5EF4-FFF2-40B4-BE49-F238E27FC236}">
                <a16:creationId xmlns:a16="http://schemas.microsoft.com/office/drawing/2014/main" id="{1EA8AB02-AD07-4507-A21B-6F92B317B674}"/>
              </a:ext>
            </a:extLst>
          </p:cNvPr>
          <p:cNvSpPr>
            <a:spLocks noGrp="1"/>
          </p:cNvSpPr>
          <p:nvPr/>
        </p:nvSpPr>
        <p:spPr>
          <a:xfrm>
            <a:off x="5905500" y="459105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77" name="temperature-mid-bar-fill-2">
            <a:extLst>
              <a:ext uri="{FF2B5EF4-FFF2-40B4-BE49-F238E27FC236}">
                <a16:creationId xmlns:a16="http://schemas.microsoft.com/office/drawing/2014/main" id="{DF1EB600-D2CC-4B4B-A233-524C3AEB7F1D}"/>
              </a:ext>
            </a:extLst>
          </p:cNvPr>
          <p:cNvSpPr>
            <a:spLocks noGrp="1"/>
          </p:cNvSpPr>
          <p:nvPr/>
        </p:nvSpPr>
        <p:spPr>
          <a:xfrm>
            <a:off x="5905500" y="4591050"/>
            <a:ext cx="532448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78" name="temperature-mid-bar-value-2">
            <a:extLst>
              <a:ext uri="{FF2B5EF4-FFF2-40B4-BE49-F238E27FC236}">
                <a16:creationId xmlns:a16="http://schemas.microsoft.com/office/drawing/2014/main" id="{B33548C8-259F-462C-A896-4FC69E693F96}"/>
              </a:ext>
            </a:extLst>
          </p:cNvPr>
          <p:cNvSpPr>
            <a:spLocks noGrp="1"/>
          </p:cNvSpPr>
          <p:nvPr/>
        </p:nvSpPr>
        <p:spPr>
          <a:xfrm>
            <a:off x="10134600" y="454342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0.13</a:t>
            </a:r>
          </a:p>
        </p:txBody>
      </p:sp>
      <p:sp>
        <p:nvSpPr>
          <p:cNvPr id="379" name="temperature-high-temperature">
            <a:extLst>
              <a:ext uri="{FF2B5EF4-FFF2-40B4-BE49-F238E27FC236}">
                <a16:creationId xmlns:a16="http://schemas.microsoft.com/office/drawing/2014/main" id="{CF8722B3-9E73-450E-B566-3FCA6DCAA5D7}"/>
              </a:ext>
            </a:extLst>
          </p:cNvPr>
          <p:cNvSpPr>
            <a:spLocks noGrp="1"/>
          </p:cNvSpPr>
          <p:nvPr/>
        </p:nvSpPr>
        <p:spPr>
          <a:xfrm>
            <a:off x="5029200" y="4857750"/>
            <a:ext cx="10096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8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8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T = 1.5</a:t>
            </a:r>
          </a:p>
        </p:txBody>
      </p:sp>
      <p:sp>
        <p:nvSpPr>
          <p:cNvPr id="380" name="temperature-high-description">
            <a:extLst>
              <a:ext uri="{FF2B5EF4-FFF2-40B4-BE49-F238E27FC236}">
                <a16:creationId xmlns:a16="http://schemas.microsoft.com/office/drawing/2014/main" id="{37EB2BA4-0167-42D9-B7E5-435183419DA4}"/>
              </a:ext>
            </a:extLst>
          </p:cNvPr>
          <p:cNvSpPr>
            <a:spLocks noGrp="1"/>
          </p:cNvSpPr>
          <p:nvPr/>
        </p:nvSpPr>
        <p:spPr>
          <a:xfrm>
            <a:off x="6076950" y="4876800"/>
            <a:ext cx="4953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Broad and surprising</a:t>
            </a:r>
          </a:p>
        </p:txBody>
      </p:sp>
      <p:sp>
        <p:nvSpPr>
          <p:cNvPr id="381" name="temperature-high-bar-label-0">
            <a:extLst>
              <a:ext uri="{FF2B5EF4-FFF2-40B4-BE49-F238E27FC236}">
                <a16:creationId xmlns:a16="http://schemas.microsoft.com/office/drawing/2014/main" id="{778F3AE6-8FFB-47F4-9BE2-2A5E920312D9}"/>
              </a:ext>
            </a:extLst>
          </p:cNvPr>
          <p:cNvSpPr>
            <a:spLocks noGrp="1"/>
          </p:cNvSpPr>
          <p:nvPr/>
        </p:nvSpPr>
        <p:spPr>
          <a:xfrm>
            <a:off x="5219700" y="519112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82" name="temperature-high-bar-track-0">
            <a:extLst>
              <a:ext uri="{FF2B5EF4-FFF2-40B4-BE49-F238E27FC236}">
                <a16:creationId xmlns:a16="http://schemas.microsoft.com/office/drawing/2014/main" id="{0F590951-2D39-4DA1-B9F8-B5456F1E1596}"/>
              </a:ext>
            </a:extLst>
          </p:cNvPr>
          <p:cNvSpPr>
            <a:spLocks noGrp="1"/>
          </p:cNvSpPr>
          <p:nvPr/>
        </p:nvSpPr>
        <p:spPr>
          <a:xfrm>
            <a:off x="5905500" y="521970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83" name="temperature-high-bar-fill-0">
            <a:extLst>
              <a:ext uri="{FF2B5EF4-FFF2-40B4-BE49-F238E27FC236}">
                <a16:creationId xmlns:a16="http://schemas.microsoft.com/office/drawing/2014/main" id="{E61344D2-9BAF-4DA3-B2F7-CC4456498BFB}"/>
              </a:ext>
            </a:extLst>
          </p:cNvPr>
          <p:cNvSpPr>
            <a:spLocks noGrp="1"/>
          </p:cNvSpPr>
          <p:nvPr/>
        </p:nvSpPr>
        <p:spPr>
          <a:xfrm>
            <a:off x="5905500" y="5219700"/>
            <a:ext cx="1843088" cy="114300"/>
          </a:xfrm>
          <a:prstGeom prst="roundRect">
            <a:avLst>
              <a:gd name="adj" fmla="val 50000"/>
            </a:avLst>
          </a:prstGeom>
          <a:solidFill>
            <a:srgbClr val="CC6600"/>
          </a:solidFill>
          <a:ln w="0">
            <a:noFill/>
            <a:prstDash val="solid"/>
          </a:ln>
        </p:spPr>
      </p:sp>
      <p:sp>
        <p:nvSpPr>
          <p:cNvPr id="384" name="temperature-high-bar-value-0">
            <a:extLst>
              <a:ext uri="{FF2B5EF4-FFF2-40B4-BE49-F238E27FC236}">
                <a16:creationId xmlns:a16="http://schemas.microsoft.com/office/drawing/2014/main" id="{B34D2FFB-A168-454D-A7AA-315B4FD4C7C2}"/>
              </a:ext>
            </a:extLst>
          </p:cNvPr>
          <p:cNvSpPr>
            <a:spLocks noGrp="1"/>
          </p:cNvSpPr>
          <p:nvPr/>
        </p:nvSpPr>
        <p:spPr>
          <a:xfrm>
            <a:off x="10134600" y="517207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1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0.45</a:t>
            </a:r>
          </a:p>
        </p:txBody>
      </p:sp>
      <p:sp>
        <p:nvSpPr>
          <p:cNvPr id="385" name="temperature-high-bar-label-1">
            <a:extLst>
              <a:ext uri="{FF2B5EF4-FFF2-40B4-BE49-F238E27FC236}">
                <a16:creationId xmlns:a16="http://schemas.microsoft.com/office/drawing/2014/main" id="{7F116660-99D1-4AA9-9692-E2588137BCE2}"/>
              </a:ext>
            </a:extLst>
          </p:cNvPr>
          <p:cNvSpPr>
            <a:spLocks noGrp="1"/>
          </p:cNvSpPr>
          <p:nvPr/>
        </p:nvSpPr>
        <p:spPr>
          <a:xfrm>
            <a:off x="5219700" y="5429250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86" name="temperature-high-bar-track-1">
            <a:extLst>
              <a:ext uri="{FF2B5EF4-FFF2-40B4-BE49-F238E27FC236}">
                <a16:creationId xmlns:a16="http://schemas.microsoft.com/office/drawing/2014/main" id="{1E6646E5-E8D5-4766-87DD-7A96293F607D}"/>
              </a:ext>
            </a:extLst>
          </p:cNvPr>
          <p:cNvSpPr>
            <a:spLocks noGrp="1"/>
          </p:cNvSpPr>
          <p:nvPr/>
        </p:nvSpPr>
        <p:spPr>
          <a:xfrm>
            <a:off x="5905500" y="5457825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87" name="temperature-high-bar-fill-1">
            <a:extLst>
              <a:ext uri="{FF2B5EF4-FFF2-40B4-BE49-F238E27FC236}">
                <a16:creationId xmlns:a16="http://schemas.microsoft.com/office/drawing/2014/main" id="{A53D1601-0871-4C37-A580-18878248D2F0}"/>
              </a:ext>
            </a:extLst>
          </p:cNvPr>
          <p:cNvSpPr>
            <a:spLocks noGrp="1"/>
          </p:cNvSpPr>
          <p:nvPr/>
        </p:nvSpPr>
        <p:spPr>
          <a:xfrm>
            <a:off x="5905500" y="5457825"/>
            <a:ext cx="1269683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88" name="temperature-high-bar-value-1">
            <a:extLst>
              <a:ext uri="{FF2B5EF4-FFF2-40B4-BE49-F238E27FC236}">
                <a16:creationId xmlns:a16="http://schemas.microsoft.com/office/drawing/2014/main" id="{EB7768C7-E41F-4BA1-A7D1-A707FDDFC220}"/>
              </a:ext>
            </a:extLst>
          </p:cNvPr>
          <p:cNvSpPr>
            <a:spLocks noGrp="1"/>
          </p:cNvSpPr>
          <p:nvPr/>
        </p:nvSpPr>
        <p:spPr>
          <a:xfrm>
            <a:off x="10134600" y="541020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0.31</a:t>
            </a:r>
          </a:p>
        </p:txBody>
      </p:sp>
      <p:sp>
        <p:nvSpPr>
          <p:cNvPr id="389" name="temperature-high-bar-label-2">
            <a:extLst>
              <a:ext uri="{FF2B5EF4-FFF2-40B4-BE49-F238E27FC236}">
                <a16:creationId xmlns:a16="http://schemas.microsoft.com/office/drawing/2014/main" id="{D7CB346B-29F4-4FC0-A93B-2EE2B80E991E}"/>
              </a:ext>
            </a:extLst>
          </p:cNvPr>
          <p:cNvSpPr>
            <a:spLocks noGrp="1"/>
          </p:cNvSpPr>
          <p:nvPr/>
        </p:nvSpPr>
        <p:spPr>
          <a:xfrm>
            <a:off x="5219700" y="5667375"/>
            <a:ext cx="6477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90" name="temperature-high-bar-track-2">
            <a:extLst>
              <a:ext uri="{FF2B5EF4-FFF2-40B4-BE49-F238E27FC236}">
                <a16:creationId xmlns:a16="http://schemas.microsoft.com/office/drawing/2014/main" id="{B0A90B32-8317-4582-B8FD-4FF132AC4F88}"/>
              </a:ext>
            </a:extLst>
          </p:cNvPr>
          <p:cNvSpPr>
            <a:spLocks noGrp="1"/>
          </p:cNvSpPr>
          <p:nvPr/>
        </p:nvSpPr>
        <p:spPr>
          <a:xfrm>
            <a:off x="5905500" y="5695950"/>
            <a:ext cx="4095750" cy="11430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91" name="temperature-high-bar-fill-2">
            <a:extLst>
              <a:ext uri="{FF2B5EF4-FFF2-40B4-BE49-F238E27FC236}">
                <a16:creationId xmlns:a16="http://schemas.microsoft.com/office/drawing/2014/main" id="{BE743F76-2D45-4576-A205-DF32CA133697}"/>
              </a:ext>
            </a:extLst>
          </p:cNvPr>
          <p:cNvSpPr>
            <a:spLocks noGrp="1"/>
          </p:cNvSpPr>
          <p:nvPr/>
        </p:nvSpPr>
        <p:spPr>
          <a:xfrm>
            <a:off x="5905500" y="5695950"/>
            <a:ext cx="982980" cy="114300"/>
          </a:xfrm>
          <a:prstGeom prst="roundRect">
            <a:avLst>
              <a:gd name="adj" fmla="val 50000"/>
            </a:avLst>
          </a:prstGeom>
          <a:solidFill>
            <a:srgbClr val="7B8794"/>
          </a:solidFill>
          <a:ln w="0">
            <a:noFill/>
            <a:prstDash val="solid"/>
          </a:ln>
        </p:spPr>
      </p:sp>
      <p:sp>
        <p:nvSpPr>
          <p:cNvPr id="392" name="temperature-high-bar-value-2">
            <a:extLst>
              <a:ext uri="{FF2B5EF4-FFF2-40B4-BE49-F238E27FC236}">
                <a16:creationId xmlns:a16="http://schemas.microsoft.com/office/drawing/2014/main" id="{2507C736-B6AB-4562-9D5B-58BE7AD3D32E}"/>
              </a:ext>
            </a:extLst>
          </p:cNvPr>
          <p:cNvSpPr>
            <a:spLocks noGrp="1"/>
          </p:cNvSpPr>
          <p:nvPr/>
        </p:nvSpPr>
        <p:spPr>
          <a:xfrm>
            <a:off x="10134600" y="5648325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2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0.24</a:t>
            </a:r>
          </a:p>
        </p:txBody>
      </p:sp>
      <p:sp>
        <p:nvSpPr>
          <p:cNvPr id="393" name="temperature-continuum-left">
            <a:extLst>
              <a:ext uri="{FF2B5EF4-FFF2-40B4-BE49-F238E27FC236}">
                <a16:creationId xmlns:a16="http://schemas.microsoft.com/office/drawing/2014/main" id="{3CCFBD6F-2462-4857-9B85-9C16DE05F898}"/>
              </a:ext>
            </a:extLst>
          </p:cNvPr>
          <p:cNvSpPr>
            <a:spLocks noGrp="1"/>
          </p:cNvSpPr>
          <p:nvPr/>
        </p:nvSpPr>
        <p:spPr>
          <a:xfrm>
            <a:off x="5029200" y="6029325"/>
            <a:ext cx="2857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LOW T  ·  stable / factual</a:t>
            </a:r>
          </a:p>
        </p:txBody>
      </p:sp>
      <p:sp>
        <p:nvSpPr>
          <p:cNvPr id="394" name="temperature-continuum-right">
            <a:extLst>
              <a:ext uri="{FF2B5EF4-FFF2-40B4-BE49-F238E27FC236}">
                <a16:creationId xmlns:a16="http://schemas.microsoft.com/office/drawing/2014/main" id="{F6D442A9-6D7A-4C44-AC84-BE26FC1770B1}"/>
              </a:ext>
            </a:extLst>
          </p:cNvPr>
          <p:cNvSpPr>
            <a:spLocks noGrp="1"/>
          </p:cNvSpPr>
          <p:nvPr/>
        </p:nvSpPr>
        <p:spPr>
          <a:xfrm>
            <a:off x="8172450" y="6029325"/>
            <a:ext cx="2857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2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HIGH T  ·  varied / creative</a:t>
            </a:r>
          </a:p>
        </p:txBody>
      </p:sp>
    </p:spTree>
    <p:extLst>
      <p:ext uri="{BB962C8B-B14F-4D97-AF65-F5344CB8AC3E}">
        <p14:creationId xmlns:p14="http://schemas.microsoft.com/office/powerpoint/2010/main" val="818553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>
            <a:extLst>
              <a:ext uri="{FF2B5EF4-FFF2-40B4-BE49-F238E27FC236}">
                <a16:creationId xmlns:a16="http://schemas.microsoft.com/office/drawing/2014/main" id="{65053F7E-765E-440E-B9BA-7CACBAB10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43" name="body-eyebrow">
            <a:extLst>
              <a:ext uri="{FF2B5EF4-FFF2-40B4-BE49-F238E27FC236}">
                <a16:creationId xmlns:a16="http://schemas.microsoft.com/office/drawing/2014/main" id="{24CA35D7-2622-47F6-9D57-0AF409128FC6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CANDIDATE FILTERING</a:t>
            </a:r>
          </a:p>
        </p:txBody>
      </p:sp>
      <p:sp>
        <p:nvSpPr>
          <p:cNvPr id="344" name="body-heading">
            <a:extLst>
              <a:ext uri="{FF2B5EF4-FFF2-40B4-BE49-F238E27FC236}">
                <a16:creationId xmlns:a16="http://schemas.microsoft.com/office/drawing/2014/main" id="{F8F8CE30-8145-4352-A994-B215D0C86430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Top-k and top-p decide which tokens may be sampled</a:t>
            </a:r>
          </a:p>
        </p:txBody>
      </p:sp>
      <p:sp>
        <p:nvSpPr>
          <p:cNvPr id="345" name="body-subheading">
            <a:extLst>
              <a:ext uri="{FF2B5EF4-FFF2-40B4-BE49-F238E27FC236}">
                <a16:creationId xmlns:a16="http://schemas.microsoft.com/office/drawing/2014/main" id="{250E8564-C838-4B09-8086-F486E5281F08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They remove low-priority candidates first; sampling happens only inside the remaining set.</a:t>
            </a:r>
          </a:p>
        </p:txBody>
      </p:sp>
      <p:sp>
        <p:nvSpPr>
          <p:cNvPr id="346" name="original-distribution">
            <a:extLst>
              <a:ext uri="{FF2B5EF4-FFF2-40B4-BE49-F238E27FC236}">
                <a16:creationId xmlns:a16="http://schemas.microsoft.com/office/drawing/2014/main" id="{88F0CA60-2668-4166-80BB-B24D7B9D3F3F}"/>
              </a:ext>
            </a:extLst>
          </p:cNvPr>
          <p:cNvSpPr>
            <a:spLocks noGrp="1"/>
          </p:cNvSpPr>
          <p:nvPr/>
        </p:nvSpPr>
        <p:spPr>
          <a:xfrm>
            <a:off x="800100" y="2476500"/>
            <a:ext cx="10591800" cy="457200"/>
          </a:xfrm>
          <a:prstGeom prst="roundRect">
            <a:avLst>
              <a:gd name="adj" fmla="val 16667"/>
            </a:avLst>
          </a:prstGeom>
          <a:solidFill>
            <a:srgbClr val="F5F7F9"/>
          </a:solidFill>
          <a:ln w="9525">
            <a:solidFill>
              <a:srgbClr val="D8DEE5"/>
            </a:solidFill>
            <a:prstDash val="solid"/>
          </a:ln>
        </p:spPr>
      </p:sp>
      <p:sp>
        <p:nvSpPr>
          <p:cNvPr id="347" name="original-distribution-text">
            <a:extLst>
              <a:ext uri="{FF2B5EF4-FFF2-40B4-BE49-F238E27FC236}">
                <a16:creationId xmlns:a16="http://schemas.microsoft.com/office/drawing/2014/main" id="{12F642C8-0BBB-40DE-A614-73DD61080002}"/>
              </a:ext>
            </a:extLst>
          </p:cNvPr>
          <p:cNvSpPr>
            <a:spLocks noGrp="1"/>
          </p:cNvSpPr>
          <p:nvPr/>
        </p:nvSpPr>
        <p:spPr>
          <a:xfrm>
            <a:off x="971550" y="2590800"/>
            <a:ext cx="102489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425" b="0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Sorted scores   sunny .45   ·   nice .25   ·   cold .15   ·   rainy .08   ·   breezy .04   ·   elephant .03</a:t>
            </a:r>
          </a:p>
        </p:txBody>
      </p:sp>
      <p:sp>
        <p:nvSpPr>
          <p:cNvPr id="348" name="top-k-title">
            <a:extLst>
              <a:ext uri="{FF2B5EF4-FFF2-40B4-BE49-F238E27FC236}">
                <a16:creationId xmlns:a16="http://schemas.microsoft.com/office/drawing/2014/main" id="{B4D7E524-AC42-4322-9E00-01536E2339ED}"/>
              </a:ext>
            </a:extLst>
          </p:cNvPr>
          <p:cNvSpPr>
            <a:spLocks noGrp="1"/>
          </p:cNvSpPr>
          <p:nvPr/>
        </p:nvSpPr>
        <p:spPr>
          <a:xfrm>
            <a:off x="800100" y="3171825"/>
            <a:ext cx="476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1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175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Top-k = 3</a:t>
            </a:r>
          </a:p>
        </p:txBody>
      </p:sp>
      <p:sp>
        <p:nvSpPr>
          <p:cNvPr id="349" name="top-k-definition">
            <a:extLst>
              <a:ext uri="{FF2B5EF4-FFF2-40B4-BE49-F238E27FC236}">
                <a16:creationId xmlns:a16="http://schemas.microsoft.com/office/drawing/2014/main" id="{17FD194C-4416-42FC-BE68-2BBE8873EC10}"/>
              </a:ext>
            </a:extLst>
          </p:cNvPr>
          <p:cNvSpPr>
            <a:spLocks noGrp="1"/>
          </p:cNvSpPr>
          <p:nvPr/>
        </p:nvSpPr>
        <p:spPr>
          <a:xfrm>
            <a:off x="800100" y="3543300"/>
            <a:ext cx="4762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Keep a fixed number of the highest-scoring tokens.</a:t>
            </a:r>
          </a:p>
        </p:txBody>
      </p:sp>
      <p:sp>
        <p:nvSpPr>
          <p:cNvPr id="350" name="top-k-status-0">
            <a:extLst>
              <a:ext uri="{FF2B5EF4-FFF2-40B4-BE49-F238E27FC236}">
                <a16:creationId xmlns:a16="http://schemas.microsoft.com/office/drawing/2014/main" id="{9C56DED2-C50C-4F97-91D7-B29D558C8D59}"/>
              </a:ext>
            </a:extLst>
          </p:cNvPr>
          <p:cNvSpPr>
            <a:spLocks noGrp="1"/>
          </p:cNvSpPr>
          <p:nvPr/>
        </p:nvSpPr>
        <p:spPr>
          <a:xfrm>
            <a:off x="800100" y="405765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51" name="top-k-token-0">
            <a:extLst>
              <a:ext uri="{FF2B5EF4-FFF2-40B4-BE49-F238E27FC236}">
                <a16:creationId xmlns:a16="http://schemas.microsoft.com/office/drawing/2014/main" id="{016D7856-5A88-4E1B-A3C8-E7D757E3D572}"/>
              </a:ext>
            </a:extLst>
          </p:cNvPr>
          <p:cNvSpPr>
            <a:spLocks noGrp="1"/>
          </p:cNvSpPr>
          <p:nvPr/>
        </p:nvSpPr>
        <p:spPr>
          <a:xfrm>
            <a:off x="1162050" y="405765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52" name="top-k-track-0">
            <a:extLst>
              <a:ext uri="{FF2B5EF4-FFF2-40B4-BE49-F238E27FC236}">
                <a16:creationId xmlns:a16="http://schemas.microsoft.com/office/drawing/2014/main" id="{EB12012F-F25B-4A59-81DF-C19C756DB578}"/>
              </a:ext>
            </a:extLst>
          </p:cNvPr>
          <p:cNvSpPr>
            <a:spLocks noGrp="1"/>
          </p:cNvSpPr>
          <p:nvPr/>
        </p:nvSpPr>
        <p:spPr>
          <a:xfrm>
            <a:off x="2819400" y="41243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3" name="top-k-fill-0">
            <a:extLst>
              <a:ext uri="{FF2B5EF4-FFF2-40B4-BE49-F238E27FC236}">
                <a16:creationId xmlns:a16="http://schemas.microsoft.com/office/drawing/2014/main" id="{77872B31-53FB-4BE5-8CD0-BE03B2E890B7}"/>
              </a:ext>
            </a:extLst>
          </p:cNvPr>
          <p:cNvSpPr>
            <a:spLocks noGrp="1"/>
          </p:cNvSpPr>
          <p:nvPr/>
        </p:nvSpPr>
        <p:spPr>
          <a:xfrm>
            <a:off x="2819400" y="41243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54" name="top-k-value-0">
            <a:extLst>
              <a:ext uri="{FF2B5EF4-FFF2-40B4-BE49-F238E27FC236}">
                <a16:creationId xmlns:a16="http://schemas.microsoft.com/office/drawing/2014/main" id="{0235CA7D-D296-44A0-96A7-973DD08487CF}"/>
              </a:ext>
            </a:extLst>
          </p:cNvPr>
          <p:cNvSpPr>
            <a:spLocks noGrp="1"/>
          </p:cNvSpPr>
          <p:nvPr/>
        </p:nvSpPr>
        <p:spPr>
          <a:xfrm>
            <a:off x="4657725" y="404812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0.45</a:t>
            </a:r>
          </a:p>
        </p:txBody>
      </p:sp>
      <p:sp>
        <p:nvSpPr>
          <p:cNvPr id="355" name="top-k-status-1">
            <a:extLst>
              <a:ext uri="{FF2B5EF4-FFF2-40B4-BE49-F238E27FC236}">
                <a16:creationId xmlns:a16="http://schemas.microsoft.com/office/drawing/2014/main" id="{C3D669F0-2063-4ACA-AB62-E84727D54B38}"/>
              </a:ext>
            </a:extLst>
          </p:cNvPr>
          <p:cNvSpPr>
            <a:spLocks noGrp="1"/>
          </p:cNvSpPr>
          <p:nvPr/>
        </p:nvSpPr>
        <p:spPr>
          <a:xfrm>
            <a:off x="800100" y="437197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56" name="top-k-token-1">
            <a:extLst>
              <a:ext uri="{FF2B5EF4-FFF2-40B4-BE49-F238E27FC236}">
                <a16:creationId xmlns:a16="http://schemas.microsoft.com/office/drawing/2014/main" id="{E9C46D66-319D-4D00-9495-3B06602035FC}"/>
              </a:ext>
            </a:extLst>
          </p:cNvPr>
          <p:cNvSpPr>
            <a:spLocks noGrp="1"/>
          </p:cNvSpPr>
          <p:nvPr/>
        </p:nvSpPr>
        <p:spPr>
          <a:xfrm>
            <a:off x="1162050" y="437197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57" name="top-k-track-1">
            <a:extLst>
              <a:ext uri="{FF2B5EF4-FFF2-40B4-BE49-F238E27FC236}">
                <a16:creationId xmlns:a16="http://schemas.microsoft.com/office/drawing/2014/main" id="{80411EC8-47C1-4990-9A9A-BC5A043AEA0B}"/>
              </a:ext>
            </a:extLst>
          </p:cNvPr>
          <p:cNvSpPr>
            <a:spLocks noGrp="1"/>
          </p:cNvSpPr>
          <p:nvPr/>
        </p:nvSpPr>
        <p:spPr>
          <a:xfrm>
            <a:off x="2819400" y="443865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58" name="top-k-fill-1">
            <a:extLst>
              <a:ext uri="{FF2B5EF4-FFF2-40B4-BE49-F238E27FC236}">
                <a16:creationId xmlns:a16="http://schemas.microsoft.com/office/drawing/2014/main" id="{79A6CA9F-8F98-4ABD-BE48-AA5582FD0669}"/>
              </a:ext>
            </a:extLst>
          </p:cNvPr>
          <p:cNvSpPr>
            <a:spLocks noGrp="1"/>
          </p:cNvSpPr>
          <p:nvPr/>
        </p:nvSpPr>
        <p:spPr>
          <a:xfrm>
            <a:off x="2819400" y="4438650"/>
            <a:ext cx="952500" cy="9525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59" name="top-k-value-1">
            <a:extLst>
              <a:ext uri="{FF2B5EF4-FFF2-40B4-BE49-F238E27FC236}">
                <a16:creationId xmlns:a16="http://schemas.microsoft.com/office/drawing/2014/main" id="{F078F3CB-B0C5-4397-A417-527C96E8730D}"/>
              </a:ext>
            </a:extLst>
          </p:cNvPr>
          <p:cNvSpPr>
            <a:spLocks noGrp="1"/>
          </p:cNvSpPr>
          <p:nvPr/>
        </p:nvSpPr>
        <p:spPr>
          <a:xfrm>
            <a:off x="4657725" y="436245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0.25</a:t>
            </a:r>
          </a:p>
        </p:txBody>
      </p:sp>
      <p:sp>
        <p:nvSpPr>
          <p:cNvPr id="360" name="top-k-status-2">
            <a:extLst>
              <a:ext uri="{FF2B5EF4-FFF2-40B4-BE49-F238E27FC236}">
                <a16:creationId xmlns:a16="http://schemas.microsoft.com/office/drawing/2014/main" id="{A2D60E56-AFD7-492E-83BD-15B1D53599EF}"/>
              </a:ext>
            </a:extLst>
          </p:cNvPr>
          <p:cNvSpPr>
            <a:spLocks noGrp="1"/>
          </p:cNvSpPr>
          <p:nvPr/>
        </p:nvSpPr>
        <p:spPr>
          <a:xfrm>
            <a:off x="800100" y="468630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2F66A3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61" name="top-k-token-2">
            <a:extLst>
              <a:ext uri="{FF2B5EF4-FFF2-40B4-BE49-F238E27FC236}">
                <a16:creationId xmlns:a16="http://schemas.microsoft.com/office/drawing/2014/main" id="{ADD9B790-554A-4646-B80E-A6D1829ABA1B}"/>
              </a:ext>
            </a:extLst>
          </p:cNvPr>
          <p:cNvSpPr>
            <a:spLocks noGrp="1"/>
          </p:cNvSpPr>
          <p:nvPr/>
        </p:nvSpPr>
        <p:spPr>
          <a:xfrm>
            <a:off x="1162050" y="468630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62" name="top-k-track-2">
            <a:extLst>
              <a:ext uri="{FF2B5EF4-FFF2-40B4-BE49-F238E27FC236}">
                <a16:creationId xmlns:a16="http://schemas.microsoft.com/office/drawing/2014/main" id="{5835320E-55EB-4525-BE0D-D80597F96399}"/>
              </a:ext>
            </a:extLst>
          </p:cNvPr>
          <p:cNvSpPr>
            <a:spLocks noGrp="1"/>
          </p:cNvSpPr>
          <p:nvPr/>
        </p:nvSpPr>
        <p:spPr>
          <a:xfrm>
            <a:off x="2819400" y="475297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63" name="top-k-fill-2">
            <a:extLst>
              <a:ext uri="{FF2B5EF4-FFF2-40B4-BE49-F238E27FC236}">
                <a16:creationId xmlns:a16="http://schemas.microsoft.com/office/drawing/2014/main" id="{A37A5035-B967-4E50-9728-6D7430E0FF3F}"/>
              </a:ext>
            </a:extLst>
          </p:cNvPr>
          <p:cNvSpPr>
            <a:spLocks noGrp="1"/>
          </p:cNvSpPr>
          <p:nvPr/>
        </p:nvSpPr>
        <p:spPr>
          <a:xfrm>
            <a:off x="2819400" y="4752975"/>
            <a:ext cx="571500" cy="95250"/>
          </a:xfrm>
          <a:prstGeom prst="roundRect">
            <a:avLst>
              <a:gd name="adj" fmla="val 50000"/>
            </a:avLst>
          </a:prstGeom>
          <a:solidFill>
            <a:srgbClr val="2F66A3"/>
          </a:solidFill>
          <a:ln w="0">
            <a:noFill/>
            <a:prstDash val="solid"/>
          </a:ln>
        </p:spPr>
      </p:sp>
      <p:sp>
        <p:nvSpPr>
          <p:cNvPr id="364" name="top-k-value-2">
            <a:extLst>
              <a:ext uri="{FF2B5EF4-FFF2-40B4-BE49-F238E27FC236}">
                <a16:creationId xmlns:a16="http://schemas.microsoft.com/office/drawing/2014/main" id="{7837542E-A43F-44D0-96C4-94B634484209}"/>
              </a:ext>
            </a:extLst>
          </p:cNvPr>
          <p:cNvSpPr>
            <a:spLocks noGrp="1"/>
          </p:cNvSpPr>
          <p:nvPr/>
        </p:nvSpPr>
        <p:spPr>
          <a:xfrm>
            <a:off x="4657725" y="467677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2F66A3"/>
                </a:solidFill>
                <a:latin typeface="Trebuchet MS"/>
                <a:ea typeface="Trebuchet MS"/>
                <a:cs typeface="Trebuchet MS"/>
              </a:rPr>
              <a:t>0.15</a:t>
            </a:r>
          </a:p>
        </p:txBody>
      </p:sp>
      <p:sp>
        <p:nvSpPr>
          <p:cNvPr id="365" name="top-k-status-3">
            <a:extLst>
              <a:ext uri="{FF2B5EF4-FFF2-40B4-BE49-F238E27FC236}">
                <a16:creationId xmlns:a16="http://schemas.microsoft.com/office/drawing/2014/main" id="{39A19906-1D81-4742-BA14-D4030237D1E5}"/>
              </a:ext>
            </a:extLst>
          </p:cNvPr>
          <p:cNvSpPr>
            <a:spLocks noGrp="1"/>
          </p:cNvSpPr>
          <p:nvPr/>
        </p:nvSpPr>
        <p:spPr>
          <a:xfrm>
            <a:off x="800100" y="500062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366" name="top-k-token-3">
            <a:extLst>
              <a:ext uri="{FF2B5EF4-FFF2-40B4-BE49-F238E27FC236}">
                <a16:creationId xmlns:a16="http://schemas.microsoft.com/office/drawing/2014/main" id="{F1888E01-F7FF-41B4-8987-3818C5036999}"/>
              </a:ext>
            </a:extLst>
          </p:cNvPr>
          <p:cNvSpPr>
            <a:spLocks noGrp="1"/>
          </p:cNvSpPr>
          <p:nvPr/>
        </p:nvSpPr>
        <p:spPr>
          <a:xfrm>
            <a:off x="1162050" y="500062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rainy</a:t>
            </a:r>
          </a:p>
        </p:txBody>
      </p:sp>
      <p:sp>
        <p:nvSpPr>
          <p:cNvPr id="367" name="top-k-track-3">
            <a:extLst>
              <a:ext uri="{FF2B5EF4-FFF2-40B4-BE49-F238E27FC236}">
                <a16:creationId xmlns:a16="http://schemas.microsoft.com/office/drawing/2014/main" id="{6D7B7B80-CEB4-41D4-A2FB-1F44C62B3D01}"/>
              </a:ext>
            </a:extLst>
          </p:cNvPr>
          <p:cNvSpPr>
            <a:spLocks noGrp="1"/>
          </p:cNvSpPr>
          <p:nvPr/>
        </p:nvSpPr>
        <p:spPr>
          <a:xfrm>
            <a:off x="2819400" y="506730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68" name="top-k-fill-3">
            <a:extLst>
              <a:ext uri="{FF2B5EF4-FFF2-40B4-BE49-F238E27FC236}">
                <a16:creationId xmlns:a16="http://schemas.microsoft.com/office/drawing/2014/main" id="{CF8F5461-AFFE-4469-BA9B-A0825CDD8B70}"/>
              </a:ext>
            </a:extLst>
          </p:cNvPr>
          <p:cNvSpPr>
            <a:spLocks noGrp="1"/>
          </p:cNvSpPr>
          <p:nvPr/>
        </p:nvSpPr>
        <p:spPr>
          <a:xfrm>
            <a:off x="2819400" y="5067300"/>
            <a:ext cx="3048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369" name="top-k-value-3">
            <a:extLst>
              <a:ext uri="{FF2B5EF4-FFF2-40B4-BE49-F238E27FC236}">
                <a16:creationId xmlns:a16="http://schemas.microsoft.com/office/drawing/2014/main" id="{83CFCA3D-E6B9-4620-8582-213A08758A5A}"/>
              </a:ext>
            </a:extLst>
          </p:cNvPr>
          <p:cNvSpPr>
            <a:spLocks noGrp="1"/>
          </p:cNvSpPr>
          <p:nvPr/>
        </p:nvSpPr>
        <p:spPr>
          <a:xfrm>
            <a:off x="4657725" y="499110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0.08</a:t>
            </a:r>
          </a:p>
        </p:txBody>
      </p:sp>
      <p:sp>
        <p:nvSpPr>
          <p:cNvPr id="370" name="top-k-status-4">
            <a:extLst>
              <a:ext uri="{FF2B5EF4-FFF2-40B4-BE49-F238E27FC236}">
                <a16:creationId xmlns:a16="http://schemas.microsoft.com/office/drawing/2014/main" id="{286D6817-322F-47FC-8ADA-B315799913F4}"/>
              </a:ext>
            </a:extLst>
          </p:cNvPr>
          <p:cNvSpPr>
            <a:spLocks noGrp="1"/>
          </p:cNvSpPr>
          <p:nvPr/>
        </p:nvSpPr>
        <p:spPr>
          <a:xfrm>
            <a:off x="800100" y="531495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371" name="top-k-token-4">
            <a:extLst>
              <a:ext uri="{FF2B5EF4-FFF2-40B4-BE49-F238E27FC236}">
                <a16:creationId xmlns:a16="http://schemas.microsoft.com/office/drawing/2014/main" id="{EB63BF90-7608-4BE7-B616-0B5CC824FFB6}"/>
              </a:ext>
            </a:extLst>
          </p:cNvPr>
          <p:cNvSpPr>
            <a:spLocks noGrp="1"/>
          </p:cNvSpPr>
          <p:nvPr/>
        </p:nvSpPr>
        <p:spPr>
          <a:xfrm>
            <a:off x="1162050" y="531495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breezy</a:t>
            </a:r>
          </a:p>
        </p:txBody>
      </p:sp>
      <p:sp>
        <p:nvSpPr>
          <p:cNvPr id="372" name="top-k-track-4">
            <a:extLst>
              <a:ext uri="{FF2B5EF4-FFF2-40B4-BE49-F238E27FC236}">
                <a16:creationId xmlns:a16="http://schemas.microsoft.com/office/drawing/2014/main" id="{D63939D0-9428-4EEB-BF74-667C37F8D13E}"/>
              </a:ext>
            </a:extLst>
          </p:cNvPr>
          <p:cNvSpPr>
            <a:spLocks noGrp="1"/>
          </p:cNvSpPr>
          <p:nvPr/>
        </p:nvSpPr>
        <p:spPr>
          <a:xfrm>
            <a:off x="2819400" y="53816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73" name="top-k-fill-4">
            <a:extLst>
              <a:ext uri="{FF2B5EF4-FFF2-40B4-BE49-F238E27FC236}">
                <a16:creationId xmlns:a16="http://schemas.microsoft.com/office/drawing/2014/main" id="{1AD2BFE1-B631-4C84-B8D8-B3508D5FC626}"/>
              </a:ext>
            </a:extLst>
          </p:cNvPr>
          <p:cNvSpPr>
            <a:spLocks noGrp="1"/>
          </p:cNvSpPr>
          <p:nvPr/>
        </p:nvSpPr>
        <p:spPr>
          <a:xfrm>
            <a:off x="2819400" y="5381625"/>
            <a:ext cx="1524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374" name="top-k-value-4">
            <a:extLst>
              <a:ext uri="{FF2B5EF4-FFF2-40B4-BE49-F238E27FC236}">
                <a16:creationId xmlns:a16="http://schemas.microsoft.com/office/drawing/2014/main" id="{ECF904DA-4541-4D45-85AB-D815268C1080}"/>
              </a:ext>
            </a:extLst>
          </p:cNvPr>
          <p:cNvSpPr>
            <a:spLocks noGrp="1"/>
          </p:cNvSpPr>
          <p:nvPr/>
        </p:nvSpPr>
        <p:spPr>
          <a:xfrm>
            <a:off x="4657725" y="530542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0.04</a:t>
            </a:r>
          </a:p>
        </p:txBody>
      </p:sp>
      <p:sp>
        <p:nvSpPr>
          <p:cNvPr id="375" name="top-k-status-5">
            <a:extLst>
              <a:ext uri="{FF2B5EF4-FFF2-40B4-BE49-F238E27FC236}">
                <a16:creationId xmlns:a16="http://schemas.microsoft.com/office/drawing/2014/main" id="{99DA9634-A5E5-431D-8A8D-D9C5077316F2}"/>
              </a:ext>
            </a:extLst>
          </p:cNvPr>
          <p:cNvSpPr>
            <a:spLocks noGrp="1"/>
          </p:cNvSpPr>
          <p:nvPr/>
        </p:nvSpPr>
        <p:spPr>
          <a:xfrm>
            <a:off x="800100" y="562927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376" name="top-k-token-5">
            <a:extLst>
              <a:ext uri="{FF2B5EF4-FFF2-40B4-BE49-F238E27FC236}">
                <a16:creationId xmlns:a16="http://schemas.microsoft.com/office/drawing/2014/main" id="{2AE4A84F-A0DD-4E5C-9F1E-DF0CEB0DF33C}"/>
              </a:ext>
            </a:extLst>
          </p:cNvPr>
          <p:cNvSpPr>
            <a:spLocks noGrp="1"/>
          </p:cNvSpPr>
          <p:nvPr/>
        </p:nvSpPr>
        <p:spPr>
          <a:xfrm>
            <a:off x="1162050" y="562927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elephant</a:t>
            </a:r>
          </a:p>
        </p:txBody>
      </p:sp>
      <p:sp>
        <p:nvSpPr>
          <p:cNvPr id="377" name="top-k-track-5">
            <a:extLst>
              <a:ext uri="{FF2B5EF4-FFF2-40B4-BE49-F238E27FC236}">
                <a16:creationId xmlns:a16="http://schemas.microsoft.com/office/drawing/2014/main" id="{4458631F-D88F-4E32-9927-9C890EB54B80}"/>
              </a:ext>
            </a:extLst>
          </p:cNvPr>
          <p:cNvSpPr>
            <a:spLocks noGrp="1"/>
          </p:cNvSpPr>
          <p:nvPr/>
        </p:nvSpPr>
        <p:spPr>
          <a:xfrm>
            <a:off x="2819400" y="569595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78" name="top-k-fill-5">
            <a:extLst>
              <a:ext uri="{FF2B5EF4-FFF2-40B4-BE49-F238E27FC236}">
                <a16:creationId xmlns:a16="http://schemas.microsoft.com/office/drawing/2014/main" id="{806DAAA6-786B-4881-9A81-2C462AEB9C8E}"/>
              </a:ext>
            </a:extLst>
          </p:cNvPr>
          <p:cNvSpPr>
            <a:spLocks noGrp="1"/>
          </p:cNvSpPr>
          <p:nvPr/>
        </p:nvSpPr>
        <p:spPr>
          <a:xfrm>
            <a:off x="2819400" y="5695950"/>
            <a:ext cx="1143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379" name="top-k-value-5">
            <a:extLst>
              <a:ext uri="{FF2B5EF4-FFF2-40B4-BE49-F238E27FC236}">
                <a16:creationId xmlns:a16="http://schemas.microsoft.com/office/drawing/2014/main" id="{2D0AE353-0C67-4CCC-8641-382626B317F8}"/>
              </a:ext>
            </a:extLst>
          </p:cNvPr>
          <p:cNvSpPr>
            <a:spLocks noGrp="1"/>
          </p:cNvSpPr>
          <p:nvPr/>
        </p:nvSpPr>
        <p:spPr>
          <a:xfrm>
            <a:off x="4657725" y="561975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0.03</a:t>
            </a:r>
          </a:p>
        </p:txBody>
      </p:sp>
      <p:sp>
        <p:nvSpPr>
          <p:cNvPr id="380" name="filter-divider">
            <a:extLst>
              <a:ext uri="{FF2B5EF4-FFF2-40B4-BE49-F238E27FC236}">
                <a16:creationId xmlns:a16="http://schemas.microsoft.com/office/drawing/2014/main" id="{A3A8AC67-5D9A-44B2-83DE-5E0BAFDAA2E3}"/>
              </a:ext>
            </a:extLst>
          </p:cNvPr>
          <p:cNvSpPr>
            <a:spLocks noGrp="1"/>
          </p:cNvSpPr>
          <p:nvPr/>
        </p:nvSpPr>
        <p:spPr>
          <a:xfrm>
            <a:off x="5943600" y="3143250"/>
            <a:ext cx="0" cy="2714625"/>
          </a:xfrm>
          <a:prstGeom prst="line">
            <a:avLst/>
          </a:prstGeom>
          <a:noFill/>
          <a:ln w="9525">
            <a:solidFill>
              <a:srgbClr val="D8DEE5"/>
            </a:solidFill>
            <a:prstDash val="solid"/>
          </a:ln>
        </p:spPr>
      </p:sp>
      <p:sp>
        <p:nvSpPr>
          <p:cNvPr id="381" name="top-p-title">
            <a:extLst>
              <a:ext uri="{FF2B5EF4-FFF2-40B4-BE49-F238E27FC236}">
                <a16:creationId xmlns:a16="http://schemas.microsoft.com/office/drawing/2014/main" id="{2E240F39-97D4-444F-B2BF-7459053D07DB}"/>
              </a:ext>
            </a:extLst>
          </p:cNvPr>
          <p:cNvSpPr>
            <a:spLocks noGrp="1"/>
          </p:cNvSpPr>
          <p:nvPr/>
        </p:nvSpPr>
        <p:spPr>
          <a:xfrm>
            <a:off x="6438900" y="3171825"/>
            <a:ext cx="476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21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175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Top-p = 0.80</a:t>
            </a:r>
          </a:p>
        </p:txBody>
      </p:sp>
      <p:sp>
        <p:nvSpPr>
          <p:cNvPr id="382" name="top-p-definition">
            <a:extLst>
              <a:ext uri="{FF2B5EF4-FFF2-40B4-BE49-F238E27FC236}">
                <a16:creationId xmlns:a16="http://schemas.microsoft.com/office/drawing/2014/main" id="{F89CB045-6A3B-4CA4-8051-679F13B9C80B}"/>
              </a:ext>
            </a:extLst>
          </p:cNvPr>
          <p:cNvSpPr>
            <a:spLocks noGrp="1"/>
          </p:cNvSpPr>
          <p:nvPr/>
        </p:nvSpPr>
        <p:spPr>
          <a:xfrm>
            <a:off x="6438900" y="3543300"/>
            <a:ext cx="4762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52606D"/>
                </a:solidFill>
                <a:latin typeface="Trebuchet MS"/>
                <a:ea typeface="Trebuchet MS"/>
                <a:cs typeface="Trebuchet MS"/>
              </a:rPr>
              <a:t>Keep the smallest set whose cumulative probability reaches the threshold.</a:t>
            </a:r>
          </a:p>
        </p:txBody>
      </p:sp>
      <p:sp>
        <p:nvSpPr>
          <p:cNvPr id="383" name="top-p-status-0">
            <a:extLst>
              <a:ext uri="{FF2B5EF4-FFF2-40B4-BE49-F238E27FC236}">
                <a16:creationId xmlns:a16="http://schemas.microsoft.com/office/drawing/2014/main" id="{1D3A1B63-AC22-4E8B-8A8F-62F5C5E1EA9C}"/>
              </a:ext>
            </a:extLst>
          </p:cNvPr>
          <p:cNvSpPr>
            <a:spLocks noGrp="1"/>
          </p:cNvSpPr>
          <p:nvPr/>
        </p:nvSpPr>
        <p:spPr>
          <a:xfrm>
            <a:off x="6438900" y="405765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84" name="top-p-token-0">
            <a:extLst>
              <a:ext uri="{FF2B5EF4-FFF2-40B4-BE49-F238E27FC236}">
                <a16:creationId xmlns:a16="http://schemas.microsoft.com/office/drawing/2014/main" id="{843D15DE-B93C-4B5F-A2C0-5FDECDA30166}"/>
              </a:ext>
            </a:extLst>
          </p:cNvPr>
          <p:cNvSpPr>
            <a:spLocks noGrp="1"/>
          </p:cNvSpPr>
          <p:nvPr/>
        </p:nvSpPr>
        <p:spPr>
          <a:xfrm>
            <a:off x="6800850" y="405765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sunny</a:t>
            </a:r>
          </a:p>
        </p:txBody>
      </p:sp>
      <p:sp>
        <p:nvSpPr>
          <p:cNvPr id="385" name="top-p-track-0">
            <a:extLst>
              <a:ext uri="{FF2B5EF4-FFF2-40B4-BE49-F238E27FC236}">
                <a16:creationId xmlns:a16="http://schemas.microsoft.com/office/drawing/2014/main" id="{217F2A4F-D8A4-4009-94EA-E866CE682C3B}"/>
              </a:ext>
            </a:extLst>
          </p:cNvPr>
          <p:cNvSpPr>
            <a:spLocks noGrp="1"/>
          </p:cNvSpPr>
          <p:nvPr/>
        </p:nvSpPr>
        <p:spPr>
          <a:xfrm>
            <a:off x="8458200" y="41243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86" name="top-p-fill-0">
            <a:extLst>
              <a:ext uri="{FF2B5EF4-FFF2-40B4-BE49-F238E27FC236}">
                <a16:creationId xmlns:a16="http://schemas.microsoft.com/office/drawing/2014/main" id="{D9BA60B1-AA0F-4A01-8923-B3A5DFEC7A3B}"/>
              </a:ext>
            </a:extLst>
          </p:cNvPr>
          <p:cNvSpPr>
            <a:spLocks noGrp="1"/>
          </p:cNvSpPr>
          <p:nvPr/>
        </p:nvSpPr>
        <p:spPr>
          <a:xfrm>
            <a:off x="8458200" y="41243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CC6600"/>
          </a:solidFill>
          <a:ln w="0">
            <a:noFill/>
            <a:prstDash val="solid"/>
          </a:ln>
        </p:spPr>
      </p:sp>
      <p:sp>
        <p:nvSpPr>
          <p:cNvPr id="387" name="top-p-value-0">
            <a:extLst>
              <a:ext uri="{FF2B5EF4-FFF2-40B4-BE49-F238E27FC236}">
                <a16:creationId xmlns:a16="http://schemas.microsoft.com/office/drawing/2014/main" id="{6FAECD09-2075-468C-896E-FD223A625B6B}"/>
              </a:ext>
            </a:extLst>
          </p:cNvPr>
          <p:cNvSpPr>
            <a:spLocks noGrp="1"/>
          </p:cNvSpPr>
          <p:nvPr/>
        </p:nvSpPr>
        <p:spPr>
          <a:xfrm>
            <a:off x="10296525" y="404812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0.45</a:t>
            </a:r>
          </a:p>
        </p:txBody>
      </p:sp>
      <p:sp>
        <p:nvSpPr>
          <p:cNvPr id="388" name="top-p-status-1">
            <a:extLst>
              <a:ext uri="{FF2B5EF4-FFF2-40B4-BE49-F238E27FC236}">
                <a16:creationId xmlns:a16="http://schemas.microsoft.com/office/drawing/2014/main" id="{5EA25AE1-CAA7-4AC5-ABF6-BEFC01401E79}"/>
              </a:ext>
            </a:extLst>
          </p:cNvPr>
          <p:cNvSpPr>
            <a:spLocks noGrp="1"/>
          </p:cNvSpPr>
          <p:nvPr/>
        </p:nvSpPr>
        <p:spPr>
          <a:xfrm>
            <a:off x="6438900" y="437197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89" name="top-p-token-1">
            <a:extLst>
              <a:ext uri="{FF2B5EF4-FFF2-40B4-BE49-F238E27FC236}">
                <a16:creationId xmlns:a16="http://schemas.microsoft.com/office/drawing/2014/main" id="{D8266991-76A8-494C-B3B1-240EF9179302}"/>
              </a:ext>
            </a:extLst>
          </p:cNvPr>
          <p:cNvSpPr>
            <a:spLocks noGrp="1"/>
          </p:cNvSpPr>
          <p:nvPr/>
        </p:nvSpPr>
        <p:spPr>
          <a:xfrm>
            <a:off x="6800850" y="437197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nice</a:t>
            </a:r>
          </a:p>
        </p:txBody>
      </p:sp>
      <p:sp>
        <p:nvSpPr>
          <p:cNvPr id="390" name="top-p-track-1">
            <a:extLst>
              <a:ext uri="{FF2B5EF4-FFF2-40B4-BE49-F238E27FC236}">
                <a16:creationId xmlns:a16="http://schemas.microsoft.com/office/drawing/2014/main" id="{0E98095E-D063-4A25-AC88-83150696E0EE}"/>
              </a:ext>
            </a:extLst>
          </p:cNvPr>
          <p:cNvSpPr>
            <a:spLocks noGrp="1"/>
          </p:cNvSpPr>
          <p:nvPr/>
        </p:nvSpPr>
        <p:spPr>
          <a:xfrm>
            <a:off x="8458200" y="443865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91" name="top-p-fill-1">
            <a:extLst>
              <a:ext uri="{FF2B5EF4-FFF2-40B4-BE49-F238E27FC236}">
                <a16:creationId xmlns:a16="http://schemas.microsoft.com/office/drawing/2014/main" id="{5CA18E9C-9842-4426-8149-B6993A07580D}"/>
              </a:ext>
            </a:extLst>
          </p:cNvPr>
          <p:cNvSpPr>
            <a:spLocks noGrp="1"/>
          </p:cNvSpPr>
          <p:nvPr/>
        </p:nvSpPr>
        <p:spPr>
          <a:xfrm>
            <a:off x="8458200" y="4438650"/>
            <a:ext cx="952500" cy="95250"/>
          </a:xfrm>
          <a:prstGeom prst="roundRect">
            <a:avLst>
              <a:gd name="adj" fmla="val 50000"/>
            </a:avLst>
          </a:prstGeom>
          <a:solidFill>
            <a:srgbClr val="CC6600"/>
          </a:solidFill>
          <a:ln w="0">
            <a:noFill/>
            <a:prstDash val="solid"/>
          </a:ln>
        </p:spPr>
      </p:sp>
      <p:sp>
        <p:nvSpPr>
          <p:cNvPr id="392" name="top-p-value-1">
            <a:extLst>
              <a:ext uri="{FF2B5EF4-FFF2-40B4-BE49-F238E27FC236}">
                <a16:creationId xmlns:a16="http://schemas.microsoft.com/office/drawing/2014/main" id="{F3A13756-2F3B-437F-9E9E-6F376C39BDAF}"/>
              </a:ext>
            </a:extLst>
          </p:cNvPr>
          <p:cNvSpPr>
            <a:spLocks noGrp="1"/>
          </p:cNvSpPr>
          <p:nvPr/>
        </p:nvSpPr>
        <p:spPr>
          <a:xfrm>
            <a:off x="10296525" y="436245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0.25</a:t>
            </a:r>
          </a:p>
        </p:txBody>
      </p:sp>
      <p:sp>
        <p:nvSpPr>
          <p:cNvPr id="393" name="top-p-status-2">
            <a:extLst>
              <a:ext uri="{FF2B5EF4-FFF2-40B4-BE49-F238E27FC236}">
                <a16:creationId xmlns:a16="http://schemas.microsoft.com/office/drawing/2014/main" id="{EC386D8D-EBB1-4178-AC45-1C0F7470D353}"/>
              </a:ext>
            </a:extLst>
          </p:cNvPr>
          <p:cNvSpPr>
            <a:spLocks noGrp="1"/>
          </p:cNvSpPr>
          <p:nvPr/>
        </p:nvSpPr>
        <p:spPr>
          <a:xfrm>
            <a:off x="6438900" y="468630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✓</a:t>
            </a:r>
          </a:p>
        </p:txBody>
      </p:sp>
      <p:sp>
        <p:nvSpPr>
          <p:cNvPr id="394" name="top-p-token-2">
            <a:extLst>
              <a:ext uri="{FF2B5EF4-FFF2-40B4-BE49-F238E27FC236}">
                <a16:creationId xmlns:a16="http://schemas.microsoft.com/office/drawing/2014/main" id="{EEAA5F58-95C4-4218-827C-26C55017D07E}"/>
              </a:ext>
            </a:extLst>
          </p:cNvPr>
          <p:cNvSpPr>
            <a:spLocks noGrp="1"/>
          </p:cNvSpPr>
          <p:nvPr/>
        </p:nvSpPr>
        <p:spPr>
          <a:xfrm>
            <a:off x="6800850" y="468630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263238"/>
                </a:solidFill>
                <a:latin typeface="Trebuchet MS"/>
                <a:ea typeface="Trebuchet MS"/>
                <a:cs typeface="Trebuchet MS"/>
              </a:rPr>
              <a:t>cold</a:t>
            </a:r>
          </a:p>
        </p:txBody>
      </p:sp>
      <p:sp>
        <p:nvSpPr>
          <p:cNvPr id="395" name="top-p-track-2">
            <a:extLst>
              <a:ext uri="{FF2B5EF4-FFF2-40B4-BE49-F238E27FC236}">
                <a16:creationId xmlns:a16="http://schemas.microsoft.com/office/drawing/2014/main" id="{CFF01D9C-A396-4C93-9BA1-11A523513BA0}"/>
              </a:ext>
            </a:extLst>
          </p:cNvPr>
          <p:cNvSpPr>
            <a:spLocks noGrp="1"/>
          </p:cNvSpPr>
          <p:nvPr/>
        </p:nvSpPr>
        <p:spPr>
          <a:xfrm>
            <a:off x="8458200" y="475297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396" name="top-p-fill-2">
            <a:extLst>
              <a:ext uri="{FF2B5EF4-FFF2-40B4-BE49-F238E27FC236}">
                <a16:creationId xmlns:a16="http://schemas.microsoft.com/office/drawing/2014/main" id="{D02820B5-BA39-49AA-9768-F40D0FF76E50}"/>
              </a:ext>
            </a:extLst>
          </p:cNvPr>
          <p:cNvSpPr>
            <a:spLocks noGrp="1"/>
          </p:cNvSpPr>
          <p:nvPr/>
        </p:nvSpPr>
        <p:spPr>
          <a:xfrm>
            <a:off x="8458200" y="4752975"/>
            <a:ext cx="571500" cy="95250"/>
          </a:xfrm>
          <a:prstGeom prst="roundRect">
            <a:avLst>
              <a:gd name="adj" fmla="val 50000"/>
            </a:avLst>
          </a:prstGeom>
          <a:solidFill>
            <a:srgbClr val="CC6600"/>
          </a:solidFill>
          <a:ln w="0">
            <a:noFill/>
            <a:prstDash val="solid"/>
          </a:ln>
        </p:spPr>
      </p:sp>
      <p:sp>
        <p:nvSpPr>
          <p:cNvPr id="397" name="top-p-value-2">
            <a:extLst>
              <a:ext uri="{FF2B5EF4-FFF2-40B4-BE49-F238E27FC236}">
                <a16:creationId xmlns:a16="http://schemas.microsoft.com/office/drawing/2014/main" id="{16382506-C029-4E7E-A898-A820FA8F1DCE}"/>
              </a:ext>
            </a:extLst>
          </p:cNvPr>
          <p:cNvSpPr>
            <a:spLocks noGrp="1"/>
          </p:cNvSpPr>
          <p:nvPr/>
        </p:nvSpPr>
        <p:spPr>
          <a:xfrm>
            <a:off x="10296525" y="467677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CC6600"/>
                </a:solidFill>
                <a:latin typeface="Trebuchet MS"/>
                <a:ea typeface="Trebuchet MS"/>
                <a:cs typeface="Trebuchet MS"/>
              </a:rPr>
              <a:t>0.15</a:t>
            </a:r>
          </a:p>
        </p:txBody>
      </p:sp>
      <p:sp>
        <p:nvSpPr>
          <p:cNvPr id="398" name="top-p-status-3">
            <a:extLst>
              <a:ext uri="{FF2B5EF4-FFF2-40B4-BE49-F238E27FC236}">
                <a16:creationId xmlns:a16="http://schemas.microsoft.com/office/drawing/2014/main" id="{636F7BFC-62FC-4F22-9769-00A0A99CF7F1}"/>
              </a:ext>
            </a:extLst>
          </p:cNvPr>
          <p:cNvSpPr>
            <a:spLocks noGrp="1"/>
          </p:cNvSpPr>
          <p:nvPr/>
        </p:nvSpPr>
        <p:spPr>
          <a:xfrm>
            <a:off x="6438900" y="500062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399" name="top-p-token-3">
            <a:extLst>
              <a:ext uri="{FF2B5EF4-FFF2-40B4-BE49-F238E27FC236}">
                <a16:creationId xmlns:a16="http://schemas.microsoft.com/office/drawing/2014/main" id="{18140043-E037-4CFD-AB36-31F70BE79728}"/>
              </a:ext>
            </a:extLst>
          </p:cNvPr>
          <p:cNvSpPr>
            <a:spLocks noGrp="1"/>
          </p:cNvSpPr>
          <p:nvPr/>
        </p:nvSpPr>
        <p:spPr>
          <a:xfrm>
            <a:off x="6800850" y="500062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rainy</a:t>
            </a:r>
          </a:p>
        </p:txBody>
      </p:sp>
      <p:sp>
        <p:nvSpPr>
          <p:cNvPr id="400" name="top-p-track-3">
            <a:extLst>
              <a:ext uri="{FF2B5EF4-FFF2-40B4-BE49-F238E27FC236}">
                <a16:creationId xmlns:a16="http://schemas.microsoft.com/office/drawing/2014/main" id="{CC2365B6-880C-454B-A8F9-6DADA4E4C265}"/>
              </a:ext>
            </a:extLst>
          </p:cNvPr>
          <p:cNvSpPr>
            <a:spLocks noGrp="1"/>
          </p:cNvSpPr>
          <p:nvPr/>
        </p:nvSpPr>
        <p:spPr>
          <a:xfrm>
            <a:off x="8458200" y="506730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401" name="top-p-fill-3">
            <a:extLst>
              <a:ext uri="{FF2B5EF4-FFF2-40B4-BE49-F238E27FC236}">
                <a16:creationId xmlns:a16="http://schemas.microsoft.com/office/drawing/2014/main" id="{B48E46F4-571F-4AFE-8494-E867D0BC43E2}"/>
              </a:ext>
            </a:extLst>
          </p:cNvPr>
          <p:cNvSpPr>
            <a:spLocks noGrp="1"/>
          </p:cNvSpPr>
          <p:nvPr/>
        </p:nvSpPr>
        <p:spPr>
          <a:xfrm>
            <a:off x="8458200" y="5067300"/>
            <a:ext cx="3048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402" name="top-p-value-3">
            <a:extLst>
              <a:ext uri="{FF2B5EF4-FFF2-40B4-BE49-F238E27FC236}">
                <a16:creationId xmlns:a16="http://schemas.microsoft.com/office/drawing/2014/main" id="{E319F4ED-F83A-47DD-9FA3-52537217CE54}"/>
              </a:ext>
            </a:extLst>
          </p:cNvPr>
          <p:cNvSpPr>
            <a:spLocks noGrp="1"/>
          </p:cNvSpPr>
          <p:nvPr/>
        </p:nvSpPr>
        <p:spPr>
          <a:xfrm>
            <a:off x="10296525" y="499110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0.08</a:t>
            </a:r>
          </a:p>
        </p:txBody>
      </p:sp>
      <p:sp>
        <p:nvSpPr>
          <p:cNvPr id="403" name="top-p-status-4">
            <a:extLst>
              <a:ext uri="{FF2B5EF4-FFF2-40B4-BE49-F238E27FC236}">
                <a16:creationId xmlns:a16="http://schemas.microsoft.com/office/drawing/2014/main" id="{7092608A-9539-4CDD-9033-1FB39813EF9A}"/>
              </a:ext>
            </a:extLst>
          </p:cNvPr>
          <p:cNvSpPr>
            <a:spLocks noGrp="1"/>
          </p:cNvSpPr>
          <p:nvPr/>
        </p:nvSpPr>
        <p:spPr>
          <a:xfrm>
            <a:off x="6438900" y="5314950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404" name="top-p-token-4">
            <a:extLst>
              <a:ext uri="{FF2B5EF4-FFF2-40B4-BE49-F238E27FC236}">
                <a16:creationId xmlns:a16="http://schemas.microsoft.com/office/drawing/2014/main" id="{A159059E-76F9-4F6F-8682-EE83133E747A}"/>
              </a:ext>
            </a:extLst>
          </p:cNvPr>
          <p:cNvSpPr>
            <a:spLocks noGrp="1"/>
          </p:cNvSpPr>
          <p:nvPr/>
        </p:nvSpPr>
        <p:spPr>
          <a:xfrm>
            <a:off x="6800850" y="5314950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breezy</a:t>
            </a:r>
          </a:p>
        </p:txBody>
      </p:sp>
      <p:sp>
        <p:nvSpPr>
          <p:cNvPr id="405" name="top-p-track-4">
            <a:extLst>
              <a:ext uri="{FF2B5EF4-FFF2-40B4-BE49-F238E27FC236}">
                <a16:creationId xmlns:a16="http://schemas.microsoft.com/office/drawing/2014/main" id="{ECEE0D54-9326-4703-91D5-9DB4416E0E06}"/>
              </a:ext>
            </a:extLst>
          </p:cNvPr>
          <p:cNvSpPr>
            <a:spLocks noGrp="1"/>
          </p:cNvSpPr>
          <p:nvPr/>
        </p:nvSpPr>
        <p:spPr>
          <a:xfrm>
            <a:off x="8458200" y="5381625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406" name="top-p-fill-4">
            <a:extLst>
              <a:ext uri="{FF2B5EF4-FFF2-40B4-BE49-F238E27FC236}">
                <a16:creationId xmlns:a16="http://schemas.microsoft.com/office/drawing/2014/main" id="{A594A11C-B3D4-4C89-8D70-42E801531E66}"/>
              </a:ext>
            </a:extLst>
          </p:cNvPr>
          <p:cNvSpPr>
            <a:spLocks noGrp="1"/>
          </p:cNvSpPr>
          <p:nvPr/>
        </p:nvSpPr>
        <p:spPr>
          <a:xfrm>
            <a:off x="8458200" y="5381625"/>
            <a:ext cx="1524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407" name="top-p-value-4">
            <a:extLst>
              <a:ext uri="{FF2B5EF4-FFF2-40B4-BE49-F238E27FC236}">
                <a16:creationId xmlns:a16="http://schemas.microsoft.com/office/drawing/2014/main" id="{C3FFD49C-615C-4896-8715-310834067B85}"/>
              </a:ext>
            </a:extLst>
          </p:cNvPr>
          <p:cNvSpPr>
            <a:spLocks noGrp="1"/>
          </p:cNvSpPr>
          <p:nvPr/>
        </p:nvSpPr>
        <p:spPr>
          <a:xfrm>
            <a:off x="10296525" y="5305425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0.04</a:t>
            </a:r>
          </a:p>
        </p:txBody>
      </p:sp>
      <p:sp>
        <p:nvSpPr>
          <p:cNvPr id="408" name="top-p-status-5">
            <a:extLst>
              <a:ext uri="{FF2B5EF4-FFF2-40B4-BE49-F238E27FC236}">
                <a16:creationId xmlns:a16="http://schemas.microsoft.com/office/drawing/2014/main" id="{7FE3E071-69CA-4751-B882-3FDBF0312BFA}"/>
              </a:ext>
            </a:extLst>
          </p:cNvPr>
          <p:cNvSpPr>
            <a:spLocks noGrp="1"/>
          </p:cNvSpPr>
          <p:nvPr/>
        </p:nvSpPr>
        <p:spPr>
          <a:xfrm>
            <a:off x="6438900" y="5629275"/>
            <a:ext cx="26670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500" b="1" i="0">
                <a:solidFill>
                  <a:srgbClr val="7B8794"/>
                </a:solidFill>
                <a:latin typeface="Source Sans Pro Semibold"/>
                <a:ea typeface="Source Sans Pro Semibold"/>
                <a:cs typeface="Source Sans Pro Semibold"/>
              </a:rPr>
              <a:t>×</a:t>
            </a:r>
          </a:p>
        </p:txBody>
      </p:sp>
      <p:sp>
        <p:nvSpPr>
          <p:cNvPr id="409" name="top-p-token-5">
            <a:extLst>
              <a:ext uri="{FF2B5EF4-FFF2-40B4-BE49-F238E27FC236}">
                <a16:creationId xmlns:a16="http://schemas.microsoft.com/office/drawing/2014/main" id="{7D3E0893-8228-453A-90EF-ACCBE5DCC23F}"/>
              </a:ext>
            </a:extLst>
          </p:cNvPr>
          <p:cNvSpPr>
            <a:spLocks noGrp="1"/>
          </p:cNvSpPr>
          <p:nvPr/>
        </p:nvSpPr>
        <p:spPr>
          <a:xfrm>
            <a:off x="6800850" y="5629275"/>
            <a:ext cx="16192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elephant</a:t>
            </a:r>
          </a:p>
        </p:txBody>
      </p:sp>
      <p:sp>
        <p:nvSpPr>
          <p:cNvPr id="410" name="top-p-track-5">
            <a:extLst>
              <a:ext uri="{FF2B5EF4-FFF2-40B4-BE49-F238E27FC236}">
                <a16:creationId xmlns:a16="http://schemas.microsoft.com/office/drawing/2014/main" id="{4F88EAB3-EB04-4541-8F7A-5E07F171EEC3}"/>
              </a:ext>
            </a:extLst>
          </p:cNvPr>
          <p:cNvSpPr>
            <a:spLocks noGrp="1"/>
          </p:cNvSpPr>
          <p:nvPr/>
        </p:nvSpPr>
        <p:spPr>
          <a:xfrm>
            <a:off x="8458200" y="5695950"/>
            <a:ext cx="1714500" cy="95250"/>
          </a:xfrm>
          <a:prstGeom prst="roundRect">
            <a:avLst>
              <a:gd name="adj" fmla="val 50000"/>
            </a:avLst>
          </a:prstGeom>
          <a:solidFill>
            <a:srgbClr val="E8ECF0"/>
          </a:solidFill>
          <a:ln w="0">
            <a:noFill/>
            <a:prstDash val="solid"/>
          </a:ln>
        </p:spPr>
      </p:sp>
      <p:sp>
        <p:nvSpPr>
          <p:cNvPr id="411" name="top-p-fill-5">
            <a:extLst>
              <a:ext uri="{FF2B5EF4-FFF2-40B4-BE49-F238E27FC236}">
                <a16:creationId xmlns:a16="http://schemas.microsoft.com/office/drawing/2014/main" id="{B9051F37-C210-4764-AF64-27B6B59A7A96}"/>
              </a:ext>
            </a:extLst>
          </p:cNvPr>
          <p:cNvSpPr>
            <a:spLocks noGrp="1"/>
          </p:cNvSpPr>
          <p:nvPr/>
        </p:nvSpPr>
        <p:spPr>
          <a:xfrm>
            <a:off x="8458200" y="5695950"/>
            <a:ext cx="114300" cy="95250"/>
          </a:xfrm>
          <a:prstGeom prst="roundRect">
            <a:avLst>
              <a:gd name="adj" fmla="val 50000"/>
            </a:avLst>
          </a:prstGeom>
          <a:solidFill>
            <a:srgbClr val="D8DEE5"/>
          </a:solidFill>
          <a:ln w="0">
            <a:noFill/>
            <a:prstDash val="solid"/>
          </a:ln>
        </p:spPr>
      </p:sp>
      <p:sp>
        <p:nvSpPr>
          <p:cNvPr id="412" name="top-p-value-5">
            <a:extLst>
              <a:ext uri="{FF2B5EF4-FFF2-40B4-BE49-F238E27FC236}">
                <a16:creationId xmlns:a16="http://schemas.microsoft.com/office/drawing/2014/main" id="{71758421-5380-4599-8B92-3E9B5FD83173}"/>
              </a:ext>
            </a:extLst>
          </p:cNvPr>
          <p:cNvSpPr>
            <a:spLocks noGrp="1"/>
          </p:cNvSpPr>
          <p:nvPr/>
        </p:nvSpPr>
        <p:spPr>
          <a:xfrm>
            <a:off x="10296525" y="5619750"/>
            <a:ext cx="552450" cy="25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r">
              <a:lnSpc>
                <a:spcPct val="104000"/>
              </a:lnSpc>
              <a:buNone/>
              <a:def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0" i="0">
                <a:solidFill>
                  <a:srgbClr val="7B8794"/>
                </a:solidFill>
                <a:latin typeface="Trebuchet MS"/>
                <a:ea typeface="Trebuchet MS"/>
                <a:cs typeface="Trebuchet MS"/>
              </a:rPr>
              <a:t>0.03</a:t>
            </a:r>
          </a:p>
        </p:txBody>
      </p:sp>
      <p:sp>
        <p:nvSpPr>
          <p:cNvPr id="413" name="filter-process">
            <a:extLst>
              <a:ext uri="{FF2B5EF4-FFF2-40B4-BE49-F238E27FC236}">
                <a16:creationId xmlns:a16="http://schemas.microsoft.com/office/drawing/2014/main" id="{05A4F6BA-E0D8-4955-9A35-4F8613C9E89A}"/>
              </a:ext>
            </a:extLst>
          </p:cNvPr>
          <p:cNvSpPr>
            <a:spLocks noGrp="1"/>
          </p:cNvSpPr>
          <p:nvPr/>
        </p:nvSpPr>
        <p:spPr>
          <a:xfrm>
            <a:off x="800100" y="5981700"/>
            <a:ext cx="10591800" cy="333375"/>
          </a:xfrm>
          <a:prstGeom prst="roundRect">
            <a:avLst>
              <a:gd name="adj" fmla="val 22857"/>
            </a:avLst>
          </a:prstGeom>
          <a:solidFill>
            <a:srgbClr val="FFF8DD"/>
          </a:solidFill>
          <a:ln w="9525">
            <a:solidFill>
              <a:srgbClr val="FEC800"/>
            </a:solidFill>
            <a:prstDash val="solid"/>
          </a:ln>
        </p:spPr>
      </p:sp>
      <p:sp>
        <p:nvSpPr>
          <p:cNvPr id="414" name="filter-process-text">
            <a:extLst>
              <a:ext uri="{FF2B5EF4-FFF2-40B4-BE49-F238E27FC236}">
                <a16:creationId xmlns:a16="http://schemas.microsoft.com/office/drawing/2014/main" id="{4327D8DF-F8D8-4FCF-9809-1CDAEB8E4EAD}"/>
              </a:ext>
            </a:extLst>
          </p:cNvPr>
          <p:cNvSpPr>
            <a:spLocks noGrp="1"/>
          </p:cNvSpPr>
          <p:nvPr/>
        </p:nvSpPr>
        <p:spPr>
          <a:xfrm>
            <a:off x="952500" y="6048375"/>
            <a:ext cx="10287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35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35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Temperature reshapes the scores   →   top-k / top-p filters the candidates   →   sampling chooses the token</a:t>
            </a:r>
          </a:p>
        </p:txBody>
      </p:sp>
    </p:spTree>
    <p:extLst>
      <p:ext uri="{BB962C8B-B14F-4D97-AF65-F5344CB8AC3E}">
        <p14:creationId xmlns:p14="http://schemas.microsoft.com/office/powerpoint/2010/main" val="2119604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>
            <a:extLst>
              <a:ext uri="{FF2B5EF4-FFF2-40B4-BE49-F238E27FC236}">
                <a16:creationId xmlns:a16="http://schemas.microsoft.com/office/drawing/2014/main" id="{3BFB5833-3C01-4BD9-A123-F0BB484B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72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36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LLM Output Refinement</a:t>
            </a:r>
          </a:p>
        </p:txBody>
      </p:sp>
      <p:sp>
        <p:nvSpPr>
          <p:cNvPr id="345" name="body-eyebrow">
            <a:extLst>
              <a:ext uri="{FF2B5EF4-FFF2-40B4-BE49-F238E27FC236}">
                <a16:creationId xmlns:a16="http://schemas.microsoft.com/office/drawing/2014/main" id="{4B520F71-1C97-4FE3-8BB5-30059264B83E}"/>
              </a:ext>
            </a:extLst>
          </p:cNvPr>
          <p:cNvSpPr>
            <a:spLocks noGrp="1"/>
          </p:cNvSpPr>
          <p:nvPr/>
        </p:nvSpPr>
        <p:spPr>
          <a:xfrm>
            <a:off x="800100" y="1238250"/>
            <a:ext cx="4000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4000"/>
              </a:lnSpc>
              <a:buNone/>
              <a:def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1200" b="1" i="0">
                <a:solidFill>
                  <a:srgbClr val="CC6600"/>
                </a:solidFill>
                <a:latin typeface="Source Sans Pro Semibold"/>
                <a:ea typeface="Source Sans Pro Semibold"/>
                <a:cs typeface="Source Sans Pro Semibold"/>
              </a:rPr>
              <a:t>DECISION GUIDE</a:t>
            </a:r>
          </a:p>
        </p:txBody>
      </p:sp>
      <p:sp>
        <p:nvSpPr>
          <p:cNvPr id="346" name="body-heading">
            <a:extLst>
              <a:ext uri="{FF2B5EF4-FFF2-40B4-BE49-F238E27FC236}">
                <a16:creationId xmlns:a16="http://schemas.microsoft.com/office/drawing/2014/main" id="{7B95054A-110F-446C-A9D0-83BBD6910CD2}"/>
              </a:ext>
            </a:extLst>
          </p:cNvPr>
          <p:cNvSpPr>
            <a:spLocks noGrp="1"/>
          </p:cNvSpPr>
          <p:nvPr/>
        </p:nvSpPr>
        <p:spPr>
          <a:xfrm>
            <a:off x="800100" y="1485900"/>
            <a:ext cx="105918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95000"/>
              </a:lnSpc>
              <a:buNone/>
              <a:def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defRPr>
            </a:pPr>
            <a:r>
              <a:rPr sz="2775" b="1" i="0">
                <a:solidFill>
                  <a:srgbClr val="5B2A12"/>
                </a:solidFill>
                <a:latin typeface="Source Sans Pro Semibold"/>
                <a:ea typeface="Source Sans Pro Semibold"/>
                <a:cs typeface="Source Sans Pro Semibold"/>
              </a:rPr>
              <a:t>Choose decoding settings to match the task</a:t>
            </a:r>
          </a:p>
        </p:txBody>
      </p:sp>
      <p:sp>
        <p:nvSpPr>
          <p:cNvPr id="347" name="body-subheading">
            <a:extLst>
              <a:ext uri="{FF2B5EF4-FFF2-40B4-BE49-F238E27FC236}">
                <a16:creationId xmlns:a16="http://schemas.microsoft.com/office/drawing/2014/main" id="{4341A1D1-B37D-4009-90B1-C44BB92B0B43}"/>
              </a:ext>
            </a:extLst>
          </p:cNvPr>
          <p:cNvSpPr>
            <a:spLocks noGrp="1"/>
          </p:cNvSpPr>
          <p:nvPr/>
        </p:nvSpPr>
        <p:spPr>
          <a:xfrm>
            <a:off x="800100" y="1971675"/>
            <a:ext cx="105918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2000"/>
              </a:lnSpc>
              <a:buNone/>
              <a:def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1650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These are starting ranges, not universal defaults. Evaluate outputs and tune one lever at a time.</a:t>
            </a:r>
          </a:p>
        </p:txBody>
      </p:sp>
      <p:graphicFrame>
        <p:nvGraphicFramePr>
          <p:cNvPr id="355" name="Table 354"/>
          <p:cNvGraphicFramePr/>
          <p:nvPr/>
        </p:nvGraphicFramePr>
        <p:xfrm>
          <a:off x="800100" y="2571750"/>
          <a:ext cx="10591800" cy="3143250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3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r>
                        <a:rPr sz="1575" b="1">
                          <a:solidFill>
                            <a:srgbClr val="FFFFFF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Task</a:t>
                      </a:r>
                    </a:p>
                  </a:txBody>
                  <a:tcPr marL="114300" marR="114300" marT="76200" marB="76200" anchor="ctr">
                    <a:solidFill>
                      <a:srgbClr val="5B2A1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575" b="1">
                          <a:solidFill>
                            <a:srgbClr val="FFFFFF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Primary goal</a:t>
                      </a:r>
                    </a:p>
                  </a:txBody>
                  <a:tcPr marL="114300" marR="114300" marT="76200" marB="76200" anchor="ctr">
                    <a:solidFill>
                      <a:srgbClr val="5B2A1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575" b="1">
                          <a:solidFill>
                            <a:srgbClr val="FFFFFF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Suggested starting point</a:t>
                      </a:r>
                    </a:p>
                  </a:txBody>
                  <a:tcPr marL="114300" marR="114300" marT="76200" marB="76200" anchor="ctr">
                    <a:solidFill>
                      <a:srgbClr val="5B2A1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575" b="1">
                          <a:solidFill>
                            <a:srgbClr val="FFFFFF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Watch for</a:t>
                      </a:r>
                    </a:p>
                  </a:txBody>
                  <a:tcPr marL="114300" marR="114300" marT="76200" marB="76200" anchor="ctr">
                    <a:solidFill>
                      <a:srgbClr val="5B2A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5B2A12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Factual QA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Precision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T 0–0.3 · top-p .8–.95 · greedy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Bland or incomplete answers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5B2A12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Assistant chat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Balance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T .6–.8 · top-p .9–.95 · top-k ~40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Drift and verbosity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5B2A12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Creative writing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Diversity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T .9–1.2 · top-p .95–.99 · top-k 50+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Incoherence at high values</a:t>
                      </a:r>
                    </a:p>
                  </a:txBody>
                  <a:tcPr marL="114300" marR="114300" marT="66675" marB="66675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B64A3A"/>
                          </a:solidFill>
                          <a:latin typeface="Source Sans Pro Semibold"/>
                          <a:ea typeface="Source Sans Pro Semibold"/>
                          <a:cs typeface="Source Sans Pro Semibold"/>
                        </a:rPr>
                        <a:t>High-stakes output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Control + verify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Low T · constraints · validation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425">
                          <a:solidFill>
                            <a:srgbClr val="26323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Never trust sampling alone</a:t>
                      </a:r>
                    </a:p>
                  </a:txBody>
                  <a:tcPr marL="114300" marR="114300" marT="66675" marB="66675" anchor="ctr">
                    <a:solidFill>
                      <a:srgbClr val="F5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9" name="strategy-bottom-line">
            <a:extLst>
              <a:ext uri="{FF2B5EF4-FFF2-40B4-BE49-F238E27FC236}">
                <a16:creationId xmlns:a16="http://schemas.microsoft.com/office/drawing/2014/main" id="{1FE99948-ECBC-4406-BFC8-64326AE254F6}"/>
              </a:ext>
            </a:extLst>
          </p:cNvPr>
          <p:cNvSpPr>
            <a:spLocks noGrp="1"/>
          </p:cNvSpPr>
          <p:nvPr/>
        </p:nvSpPr>
        <p:spPr>
          <a:xfrm>
            <a:off x="800100" y="5905500"/>
            <a:ext cx="10591800" cy="409575"/>
          </a:xfrm>
          <a:prstGeom prst="roundRect">
            <a:avLst>
              <a:gd name="adj" fmla="val 18605"/>
            </a:avLst>
          </a:prstGeom>
          <a:solidFill>
            <a:srgbClr val="FFF8DD"/>
          </a:solidFill>
          <a:ln w="9525">
            <a:solidFill>
              <a:srgbClr val="FEC800"/>
            </a:solidFill>
            <a:prstDash val="solid"/>
          </a:ln>
        </p:spPr>
      </p:sp>
      <p:sp>
        <p:nvSpPr>
          <p:cNvPr id="350" name="strategy-bottom-line-text">
            <a:extLst>
              <a:ext uri="{FF2B5EF4-FFF2-40B4-BE49-F238E27FC236}">
                <a16:creationId xmlns:a16="http://schemas.microsoft.com/office/drawing/2014/main" id="{842454C8-36E2-4008-AE1F-A5440FBFA507}"/>
              </a:ext>
            </a:extLst>
          </p:cNvPr>
          <p:cNvSpPr>
            <a:spLocks noGrp="1"/>
          </p:cNvSpPr>
          <p:nvPr/>
        </p:nvSpPr>
        <p:spPr>
          <a:xfrm>
            <a:off x="971550" y="6000750"/>
            <a:ext cx="10248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ctr">
              <a:lnSpc>
                <a:spcPct val="104000"/>
              </a:lnSpc>
              <a:buNone/>
              <a:def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defRPr>
            </a:pPr>
            <a:r>
              <a:rPr sz="1500" b="1" i="0">
                <a:solidFill>
                  <a:srgbClr val="5B2A12"/>
                </a:solidFill>
                <a:latin typeface="Trebuchet MS"/>
                <a:ea typeface="Trebuchet MS"/>
                <a:cs typeface="Trebuchet MS"/>
              </a:rPr>
              <a:t>Start conservative → test on real prompts → tune one setting → measure quality, diversity, and safety.</a:t>
            </a:r>
          </a:p>
        </p:txBody>
      </p:sp>
    </p:spTree>
    <p:extLst>
      <p:ext uri="{BB962C8B-B14F-4D97-AF65-F5344CB8AC3E}">
        <p14:creationId xmlns:p14="http://schemas.microsoft.com/office/powerpoint/2010/main" val="6170268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ontent Placeholder 2">
            <a:extLst>
              <a:ext uri="{FF2B5EF4-FFF2-40B4-BE49-F238E27FC236}">
                <a16:creationId xmlns:a16="http://schemas.microsoft.com/office/drawing/2014/main" id="{33DEF6B3-D259-42A7-8153-33C6F328664C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Just predicting “what comes next” may not always give the most helpful answer.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30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47" name="PlaceHolder 1">
            <a:extLst>
              <a:ext uri="{FF2B5EF4-FFF2-40B4-BE49-F238E27FC236}">
                <a16:creationId xmlns:a16="http://schemas.microsoft.com/office/drawing/2014/main" id="{73363FDC-4534-4CAE-94D7-9B55BD9B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Aligning LLMs</a:t>
            </a:r>
          </a:p>
        </p:txBody>
      </p:sp>
      <p:sp>
        <p:nvSpPr>
          <p:cNvPr id="348" name="Content Placeholder 2">
            <a:extLst>
              <a:ext uri="{FF2B5EF4-FFF2-40B4-BE49-F238E27FC236}">
                <a16:creationId xmlns:a16="http://schemas.microsoft.com/office/drawing/2014/main" id="{BBA1D693-2DCE-46E9-B555-02FAD6C861E1}"/>
              </a:ext>
            </a:extLst>
          </p:cNvPr>
          <p:cNvSpPr>
            <a:spLocks noGrp="1"/>
          </p:cNvSpPr>
          <p:nvPr/>
        </p:nvSpPr>
        <p:spPr>
          <a:xfrm>
            <a:off x="477000" y="2381400"/>
            <a:ext cx="531360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RLHF</a:t>
            </a:r>
          </a:p>
          <a:p>
            <a:pPr marL="1066680" lvl="1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Reinforcement Learning from Human Feedback</a:t>
            </a:r>
          </a:p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Humans rank answers to show preference.</a:t>
            </a:r>
          </a:p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Train a guide model to score answers like humans do, trying to maximize score.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24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49" name="Content Placeholder 2">
            <a:extLst>
              <a:ext uri="{FF2B5EF4-FFF2-40B4-BE49-F238E27FC236}">
                <a16:creationId xmlns:a16="http://schemas.microsoft.com/office/drawing/2014/main" id="{B3B37006-3EE5-4E3B-ACB6-811C6892BB1B}"/>
              </a:ext>
            </a:extLst>
          </p:cNvPr>
          <p:cNvSpPr>
            <a:spLocks noGrp="1"/>
          </p:cNvSpPr>
          <p:nvPr/>
        </p:nvSpPr>
        <p:spPr>
          <a:xfrm>
            <a:off x="6095880" y="2562480"/>
            <a:ext cx="56732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Prompt: 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Write a six-word sentence containing the word “apple”.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Responses: 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A.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The apple fell off the tree.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B.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There once was an apple.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C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.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I enjoy apples.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D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.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Most apples are red in color.</a:t>
            </a:r>
          </a:p>
        </p:txBody>
      </p:sp>
      <p:sp>
        <p:nvSpPr>
          <p:cNvPr id="350" name="Content Placeholder 2">
            <a:extLst>
              <a:ext uri="{FF2B5EF4-FFF2-40B4-BE49-F238E27FC236}">
                <a16:creationId xmlns:a16="http://schemas.microsoft.com/office/drawing/2014/main" id="{E95AD2C7-F414-439F-92D7-64B75309A298}"/>
              </a:ext>
            </a:extLst>
          </p:cNvPr>
          <p:cNvSpPr>
            <a:spLocks noGrp="1"/>
          </p:cNvSpPr>
          <p:nvPr/>
        </p:nvSpPr>
        <p:spPr>
          <a:xfrm>
            <a:off x="6095880" y="4648320"/>
            <a:ext cx="56732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Human ranking: A (highest), D, B, C (lowest)</a:t>
            </a:r>
          </a:p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Train a “judge” model to predict those rankings, score future responses.</a:t>
            </a:r>
          </a:p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For future LLM tuning, use the “judge” to rate responses and try to maximize the score.</a:t>
            </a:r>
          </a:p>
        </p:txBody>
      </p:sp>
    </p:spTree>
    <p:extLst>
      <p:ext uri="{BB962C8B-B14F-4D97-AF65-F5344CB8AC3E}">
        <p14:creationId xmlns:p14="http://schemas.microsoft.com/office/powerpoint/2010/main" val="1884285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itle 1">
            <a:extLst>
              <a:ext uri="{FF2B5EF4-FFF2-40B4-BE49-F238E27FC236}">
                <a16:creationId xmlns:a16="http://schemas.microsoft.com/office/drawing/2014/main" id="{78DA1AE3-E136-440E-9B76-FAF19E707B0E}"/>
              </a:ext>
            </a:extLst>
          </p:cNvPr>
          <p:cNvSpPr>
            <a:spLocks noGrp="1"/>
          </p:cNvSpPr>
          <p:nvPr/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sz="4000" b="1" u="none">
                <a:solidFill>
                  <a:srgbClr val="59280F"/>
                </a:solidFill>
                <a:latin typeface="Source Sans Pro"/>
                <a:ea typeface="Source Sans Pro"/>
                <a:cs typeface="Source Sans Pro"/>
              </a:rPr>
              <a:t>How did we get to Generative AI</a:t>
            </a:r>
          </a:p>
        </p:txBody>
      </p:sp>
      <p:pic>
        <p:nvPicPr>
          <p:cNvPr id="193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400" y="1318320"/>
            <a:ext cx="7471080" cy="4221000"/>
          </a:xfrm>
          <a:prstGeom prst="rect">
            <a:avLst/>
          </a:prstGeom>
          <a:ln w="0">
            <a:noFill/>
          </a:ln>
        </p:spPr>
      </p:pic>
      <p:sp>
        <p:nvSpPr>
          <p:cNvPr id="190" name="TextBox 8">
            <a:extLst>
              <a:ext uri="{FF2B5EF4-FFF2-40B4-BE49-F238E27FC236}">
                <a16:creationId xmlns:a16="http://schemas.microsoft.com/office/drawing/2014/main" id="{530ABE56-3C2B-417A-BEC2-E6B16A262825}"/>
              </a:ext>
            </a:extLst>
          </p:cNvPr>
          <p:cNvSpPr>
            <a:spLocks noGrp="1"/>
          </p:cNvSpPr>
          <p:nvPr/>
        </p:nvSpPr>
        <p:spPr>
          <a:xfrm>
            <a:off x="1233720" y="5715360"/>
            <a:ext cx="10014120" cy="101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28600" indent="-228600" defTabSz="4572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sz="1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 video is from </a:t>
            </a:r>
            <a:r>
              <a:rPr sz="1200" b="0" u="sng">
                <a:solidFill>
                  <a:schemeClr val="dk1"/>
                </a:solidFill>
                <a:latin typeface="Calibri"/>
                <a:ea typeface="Calibri"/>
                <a:cs typeface="Calibri"/>
                <a:hlinkClick r:id="rId4"/>
              </a:rPr>
              <a:t>https://www.youtube.com/watch?v=d9pAOJcKCHU</a:t>
            </a:r>
            <a:r>
              <a:rPr sz="1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</a:p>
          <a:p>
            <a:pPr marL="228600" indent="-228600" defTabSz="4572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sz="1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More detail can be found in the paper:</a:t>
            </a:r>
          </a:p>
          <a:p>
            <a:pPr defTabSz="457200">
              <a:lnSpc>
                <a:spcPct val="100000"/>
              </a:lnSpc>
              <a:buNone/>
            </a:pPr>
            <a:endParaRPr sz="1200" b="0" u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>
            <a:pPr marL="228600" defTabSz="457200">
              <a:lnSpc>
                <a:spcPct val="100000"/>
              </a:lnSpc>
              <a:buNone/>
            </a:pPr>
            <a:r>
              <a:rPr sz="1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C. Zhu, L. Cui, Y. Tang and J. Wang, "The Evolution and Future Perspectives of Artificial Intelligence-Generated Content," in </a:t>
            </a:r>
            <a:r>
              <a:rPr sz="1200" b="0" i="1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IEEE Transactions on Systems, Man, and Cybernetics: Systems</a:t>
            </a:r>
            <a:r>
              <a:rPr sz="1200" b="0" u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vol. 56, no. 1, pp. 546-564, Jan. 2026, doi: 10.1109/TSMC.2025.3627806.</a:t>
            </a:r>
          </a:p>
        </p:txBody>
      </p:sp>
    </p:spTree>
    <p:extLst>
      <p:ext uri="{BB962C8B-B14F-4D97-AF65-F5344CB8AC3E}">
        <p14:creationId xmlns:p14="http://schemas.microsoft.com/office/powerpoint/2010/main" val="9897844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Content Placeholder 2">
            <a:extLst>
              <a:ext uri="{FF2B5EF4-FFF2-40B4-BE49-F238E27FC236}">
                <a16:creationId xmlns:a16="http://schemas.microsoft.com/office/drawing/2014/main" id="{C65F469A-3782-4E4B-AB83-175EF2EA713E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ChatGPT and other LLMs now use DPO.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30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52" name="PlaceHolder 1">
            <a:extLst>
              <a:ext uri="{FF2B5EF4-FFF2-40B4-BE49-F238E27FC236}">
                <a16:creationId xmlns:a16="http://schemas.microsoft.com/office/drawing/2014/main" id="{E8321273-B8D7-4812-BB56-1C207FAA8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Aligning LLMs</a:t>
            </a:r>
          </a:p>
        </p:txBody>
      </p:sp>
      <p:sp>
        <p:nvSpPr>
          <p:cNvPr id="353" name="Content Placeholder 2">
            <a:extLst>
              <a:ext uri="{FF2B5EF4-FFF2-40B4-BE49-F238E27FC236}">
                <a16:creationId xmlns:a16="http://schemas.microsoft.com/office/drawing/2014/main" id="{81E0F6F2-C2D6-4697-A5CC-1E84C7C6D8AF}"/>
              </a:ext>
            </a:extLst>
          </p:cNvPr>
          <p:cNvSpPr>
            <a:spLocks noGrp="1"/>
          </p:cNvSpPr>
          <p:nvPr/>
        </p:nvSpPr>
        <p:spPr>
          <a:xfrm>
            <a:off x="477000" y="2057760"/>
            <a:ext cx="531000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DPO</a:t>
            </a:r>
          </a:p>
          <a:p>
            <a:pPr marL="1066680" lvl="1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Direct Preference Optimization</a:t>
            </a:r>
          </a:p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Humans choose the best answer from two choices.</a:t>
            </a:r>
          </a:p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2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The LLM is tuned to maximize the probability of the “good” answer.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24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24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54" name="Content Placeholder 2">
            <a:extLst>
              <a:ext uri="{FF2B5EF4-FFF2-40B4-BE49-F238E27FC236}">
                <a16:creationId xmlns:a16="http://schemas.microsoft.com/office/drawing/2014/main" id="{CBD4C54B-8C66-4E66-B537-DA3288DFFF52}"/>
              </a:ext>
            </a:extLst>
          </p:cNvPr>
          <p:cNvSpPr>
            <a:spLocks noGrp="1"/>
          </p:cNvSpPr>
          <p:nvPr/>
        </p:nvSpPr>
        <p:spPr>
          <a:xfrm>
            <a:off x="477000" y="534060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Both RLHF and DPO aim to maximize how helpful and safe LLM responses are.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endParaRPr sz="3000" b="1" u="none">
              <a:solidFill>
                <a:srgbClr val="59280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55" name="Content Placeholder 2">
            <a:extLst>
              <a:ext uri="{FF2B5EF4-FFF2-40B4-BE49-F238E27FC236}">
                <a16:creationId xmlns:a16="http://schemas.microsoft.com/office/drawing/2014/main" id="{E295C632-D693-423B-9219-E0573311A786}"/>
              </a:ext>
            </a:extLst>
          </p:cNvPr>
          <p:cNvSpPr>
            <a:spLocks noGrp="1"/>
          </p:cNvSpPr>
          <p:nvPr/>
        </p:nvSpPr>
        <p:spPr>
          <a:xfrm>
            <a:off x="6095880" y="2562480"/>
            <a:ext cx="56732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Prompt: 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Write a six-word sentence containing the word “apple”.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Responses: 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A.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The apple fell off the tree.</a:t>
            </a:r>
          </a:p>
          <a:p>
            <a:pPr defTabSz="457200">
              <a:lnSpc>
                <a:spcPct val="100000"/>
              </a:lnSpc>
              <a:spcBef>
                <a:spcPts val="933"/>
              </a:spcBef>
              <a:buNone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B</a:t>
            </a:r>
            <a:r>
              <a:rPr sz="1400" b="1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. </a:t>
            </a:r>
            <a:r>
              <a:rPr sz="1400" b="0" i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I enjoy apples.</a:t>
            </a:r>
          </a:p>
        </p:txBody>
      </p:sp>
      <p:sp>
        <p:nvSpPr>
          <p:cNvPr id="356" name="Content Placeholder 2">
            <a:extLst>
              <a:ext uri="{FF2B5EF4-FFF2-40B4-BE49-F238E27FC236}">
                <a16:creationId xmlns:a16="http://schemas.microsoft.com/office/drawing/2014/main" id="{701CF99C-7D04-44D0-8091-066B2EC0B626}"/>
              </a:ext>
            </a:extLst>
          </p:cNvPr>
          <p:cNvSpPr>
            <a:spLocks noGrp="1"/>
          </p:cNvSpPr>
          <p:nvPr/>
        </p:nvSpPr>
        <p:spPr>
          <a:xfrm>
            <a:off x="6095880" y="3951360"/>
            <a:ext cx="56732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Human chooses A over B.</a:t>
            </a:r>
          </a:p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B is rejected.</a:t>
            </a:r>
          </a:p>
          <a:p>
            <a:pPr marL="343080" indent="-3430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OpenSymbol"/>
              <a:buAutoNum type="arabicPeriod"/>
            </a:pPr>
            <a:r>
              <a:rPr sz="14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LLM weights are updated so that future answers will be closer to A.</a:t>
            </a:r>
          </a:p>
        </p:txBody>
      </p:sp>
    </p:spTree>
    <p:extLst>
      <p:ext uri="{BB962C8B-B14F-4D97-AF65-F5344CB8AC3E}">
        <p14:creationId xmlns:p14="http://schemas.microsoft.com/office/powerpoint/2010/main" val="630171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Content Placeholder 2">
            <a:extLst>
              <a:ext uri="{FF2B5EF4-FFF2-40B4-BE49-F238E27FC236}">
                <a16:creationId xmlns:a16="http://schemas.microsoft.com/office/drawing/2014/main" id="{4D7A0565-9E90-4075-863E-ED6D8F3F5310}"/>
              </a:ext>
            </a:extLst>
          </p:cNvPr>
          <p:cNvSpPr>
            <a:spLocks noGrp="1"/>
          </p:cNvSpPr>
          <p:nvPr/>
        </p:nvSpPr>
        <p:spPr>
          <a:xfrm>
            <a:off x="477000" y="13744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Needs for prompt engineering</a:t>
            </a:r>
          </a:p>
        </p:txBody>
      </p:sp>
      <p:sp>
        <p:nvSpPr>
          <p:cNvPr id="358" name="PlaceHolder 1">
            <a:extLst>
              <a:ext uri="{FF2B5EF4-FFF2-40B4-BE49-F238E27FC236}">
                <a16:creationId xmlns:a16="http://schemas.microsoft.com/office/drawing/2014/main" id="{A4227D2F-F37B-4365-A424-8E98F5BA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What coming up next</a:t>
            </a:r>
          </a:p>
        </p:txBody>
      </p:sp>
      <p:sp>
        <p:nvSpPr>
          <p:cNvPr id="359" name="Text Box 11">
            <a:extLst>
              <a:ext uri="{FF2B5EF4-FFF2-40B4-BE49-F238E27FC236}">
                <a16:creationId xmlns:a16="http://schemas.microsoft.com/office/drawing/2014/main" id="{F0D331DE-53C7-41E9-8CD0-3BBAF07B4990}"/>
              </a:ext>
            </a:extLst>
          </p:cNvPr>
          <p:cNvSpPr>
            <a:spLocks noGrp="1"/>
          </p:cNvSpPr>
          <p:nvPr/>
        </p:nvSpPr>
        <p:spPr>
          <a:xfrm>
            <a:off x="1095840" y="2057760"/>
            <a:ext cx="1020492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LLMs are powerful, but they don’t read minds — they respond to the words we give them</a:t>
            </a:r>
          </a:p>
        </p:txBody>
      </p:sp>
      <p:sp>
        <p:nvSpPr>
          <p:cNvPr id="360" name="Text Box 11">
            <a:extLst>
              <a:ext uri="{FF2B5EF4-FFF2-40B4-BE49-F238E27FC236}">
                <a16:creationId xmlns:a16="http://schemas.microsoft.com/office/drawing/2014/main" id="{5F83595A-4B73-4894-95D2-E503C9BE3544}"/>
              </a:ext>
            </a:extLst>
          </p:cNvPr>
          <p:cNvSpPr>
            <a:spLocks noGrp="1"/>
          </p:cNvSpPr>
          <p:nvPr/>
        </p:nvSpPr>
        <p:spPr>
          <a:xfrm>
            <a:off x="1095840" y="301068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quality of their answers depends heavily on </a:t>
            </a:r>
            <a:r>
              <a:rPr sz="2400" b="1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how we ask</a:t>
            </a:r>
          </a:p>
        </p:txBody>
      </p:sp>
      <p:sp>
        <p:nvSpPr>
          <p:cNvPr id="361" name="Content Placeholder 2">
            <a:extLst>
              <a:ext uri="{FF2B5EF4-FFF2-40B4-BE49-F238E27FC236}">
                <a16:creationId xmlns:a16="http://schemas.microsoft.com/office/drawing/2014/main" id="{015FF2BC-C87D-4A71-966E-B188D9F566CF}"/>
              </a:ext>
            </a:extLst>
          </p:cNvPr>
          <p:cNvSpPr>
            <a:spLocks noGrp="1"/>
          </p:cNvSpPr>
          <p:nvPr/>
        </p:nvSpPr>
        <p:spPr>
          <a:xfrm>
            <a:off x="567000" y="374472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Prompt tuning LLMs</a:t>
            </a:r>
          </a:p>
        </p:txBody>
      </p:sp>
      <p:sp>
        <p:nvSpPr>
          <p:cNvPr id="362" name="Text Box 11">
            <a:extLst>
              <a:ext uri="{FF2B5EF4-FFF2-40B4-BE49-F238E27FC236}">
                <a16:creationId xmlns:a16="http://schemas.microsoft.com/office/drawing/2014/main" id="{42355485-D321-42AA-85E4-4E8ED7F62860}"/>
              </a:ext>
            </a:extLst>
          </p:cNvPr>
          <p:cNvSpPr>
            <a:spLocks noGrp="1"/>
          </p:cNvSpPr>
          <p:nvPr/>
        </p:nvSpPr>
        <p:spPr>
          <a:xfrm>
            <a:off x="1177920" y="446904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Fundamentals of prompt tuning</a:t>
            </a:r>
          </a:p>
        </p:txBody>
      </p:sp>
      <p:sp>
        <p:nvSpPr>
          <p:cNvPr id="363" name="Text Box 11">
            <a:extLst>
              <a:ext uri="{FF2B5EF4-FFF2-40B4-BE49-F238E27FC236}">
                <a16:creationId xmlns:a16="http://schemas.microsoft.com/office/drawing/2014/main" id="{494261BF-2AFD-4264-8594-4D75C70670FF}"/>
              </a:ext>
            </a:extLst>
          </p:cNvPr>
          <p:cNvSpPr>
            <a:spLocks noGrp="1"/>
          </p:cNvSpPr>
          <p:nvPr/>
        </p:nvSpPr>
        <p:spPr>
          <a:xfrm>
            <a:off x="1177920" y="505296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Effective strategies for better outcomes</a:t>
            </a:r>
          </a:p>
        </p:txBody>
      </p:sp>
    </p:spTree>
    <p:extLst>
      <p:ext uri="{BB962C8B-B14F-4D97-AF65-F5344CB8AC3E}">
        <p14:creationId xmlns:p14="http://schemas.microsoft.com/office/powerpoint/2010/main" val="1701068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>
            <a:extLst>
              <a:ext uri="{FF2B5EF4-FFF2-40B4-BE49-F238E27FC236}">
                <a16:creationId xmlns:a16="http://schemas.microsoft.com/office/drawing/2014/main" id="{83B32ED0-CC3A-4B2F-8F5A-39CA7EF6F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How did we get to Generative AI</a:t>
            </a:r>
          </a:p>
        </p:txBody>
      </p:sp>
      <p:sp>
        <p:nvSpPr>
          <p:cNvPr id="192" name="PlaceHolder 2">
            <a:extLst>
              <a:ext uri="{FF2B5EF4-FFF2-40B4-BE49-F238E27FC236}">
                <a16:creationId xmlns:a16="http://schemas.microsoft.com/office/drawing/2014/main" id="{DE12DFA8-3D29-4D53-B49E-65DB191A759F}"/>
              </a:ext>
            </a:extLst>
          </p:cNvPr>
          <p:cNvSpPr>
            <a:spLocks noGrp="1"/>
          </p:cNvSpPr>
          <p:nvPr>
            <p:ph type="sldNum" idx="60"/>
          </p:nvPr>
        </p:nvSpPr>
        <p:spPr>
          <a:xfrm>
            <a:off x="10917360" y="6334920"/>
            <a:ext cx="1153800" cy="37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274320" bIns="45000" anchor="ctr">
            <a:normAutofit/>
          </a:bodyPr>
          <a:lstStyle>
            <a:lvl1pPr indent="0" algn="r" defTabSz="457200">
              <a:lnSpc>
                <a:spcPct val="100000"/>
              </a:lnSpc>
              <a:spcAft>
                <a:spcPts val="601"/>
              </a:spcAft>
              <a:buNone/>
              <a:def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 indent="0" algn="r" defTabSz="457200">
              <a:lnSpc>
                <a:spcPct val="100000"/>
              </a:lnSpc>
              <a:spcAft>
                <a:spcPts val="601"/>
              </a:spcAft>
              <a:buNone/>
            </a:pPr>
            <a:fld id="{4827EAEB-8D4E-473A-A0AA-2B82C2C3C101}" type="slidenum">
              <a:rPr sz="1000" b="0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4</a:t>
            </a:fld>
            <a:endParaRPr sz="1000" b="0" u="none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94" name="Content Placeholder 2">
            <a:extLst>
              <a:ext uri="{FF2B5EF4-FFF2-40B4-BE49-F238E27FC236}">
                <a16:creationId xmlns:a16="http://schemas.microsoft.com/office/drawing/2014/main" id="{88E00F22-1700-4046-9C3B-7DE32BB55080}"/>
              </a:ext>
            </a:extLst>
          </p:cNvPr>
          <p:cNvSpPr>
            <a:spLocks noGrp="1"/>
          </p:cNvSpPr>
          <p:nvPr/>
        </p:nvSpPr>
        <p:spPr>
          <a:xfrm>
            <a:off x="5358240" y="123336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Rule-based Systems</a:t>
            </a:r>
          </a:p>
        </p:txBody>
      </p:sp>
      <p:sp>
        <p:nvSpPr>
          <p:cNvPr id="195" name="Text Box 11">
            <a:extLst>
              <a:ext uri="{FF2B5EF4-FFF2-40B4-BE49-F238E27FC236}">
                <a16:creationId xmlns:a16="http://schemas.microsoft.com/office/drawing/2014/main" id="{49D42E4D-C8FD-495A-8A6D-ABC07D56DE6A}"/>
              </a:ext>
            </a:extLst>
          </p:cNvPr>
          <p:cNvSpPr>
            <a:spLocks noGrp="1"/>
          </p:cNvSpPr>
          <p:nvPr/>
        </p:nvSpPr>
        <p:spPr>
          <a:xfrm>
            <a:off x="5906520" y="1703520"/>
            <a:ext cx="616500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Create machine intelligence by following predefined logic rules to act.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6" name="Content Placeholder 2">
            <a:extLst>
              <a:ext uri="{FF2B5EF4-FFF2-40B4-BE49-F238E27FC236}">
                <a16:creationId xmlns:a16="http://schemas.microsoft.com/office/drawing/2014/main" id="{90086E67-4DE7-4E43-9587-0B0E535D4929}"/>
              </a:ext>
            </a:extLst>
          </p:cNvPr>
          <p:cNvSpPr>
            <a:spLocks noGrp="1"/>
          </p:cNvSpPr>
          <p:nvPr/>
        </p:nvSpPr>
        <p:spPr>
          <a:xfrm>
            <a:off x="5366160" y="253224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Machine Learning (ML)</a:t>
            </a:r>
          </a:p>
        </p:txBody>
      </p:sp>
      <p:sp>
        <p:nvSpPr>
          <p:cNvPr id="197" name="Text Box 11">
            <a:extLst>
              <a:ext uri="{FF2B5EF4-FFF2-40B4-BE49-F238E27FC236}">
                <a16:creationId xmlns:a16="http://schemas.microsoft.com/office/drawing/2014/main" id="{AF26D62C-5763-449F-AFE0-B4BF0BD7C8ED}"/>
              </a:ext>
            </a:extLst>
          </p:cNvPr>
          <p:cNvSpPr>
            <a:spLocks noGrp="1"/>
          </p:cNvSpPr>
          <p:nvPr/>
        </p:nvSpPr>
        <p:spPr>
          <a:xfrm>
            <a:off x="5906520" y="3087720"/>
            <a:ext cx="686268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Creates machine intelligence by learning from existing data to make predictions.</a:t>
            </a:r>
          </a:p>
        </p:txBody>
      </p:sp>
      <p:sp>
        <p:nvSpPr>
          <p:cNvPr id="198" name="Content Placeholder 2">
            <a:extLst>
              <a:ext uri="{FF2B5EF4-FFF2-40B4-BE49-F238E27FC236}">
                <a16:creationId xmlns:a16="http://schemas.microsoft.com/office/drawing/2014/main" id="{F5103EBD-766F-4402-B7C1-DBBD58D1E5E7}"/>
              </a:ext>
            </a:extLst>
          </p:cNvPr>
          <p:cNvSpPr>
            <a:spLocks noGrp="1"/>
          </p:cNvSpPr>
          <p:nvPr/>
        </p:nvSpPr>
        <p:spPr>
          <a:xfrm>
            <a:off x="5358240" y="389628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Deep Learning</a:t>
            </a:r>
          </a:p>
        </p:txBody>
      </p:sp>
      <p:sp>
        <p:nvSpPr>
          <p:cNvPr id="199" name="Text Box 11">
            <a:extLst>
              <a:ext uri="{FF2B5EF4-FFF2-40B4-BE49-F238E27FC236}">
                <a16:creationId xmlns:a16="http://schemas.microsoft.com/office/drawing/2014/main" id="{3E76B0D8-D8EA-4C07-8581-FE774561F92B}"/>
              </a:ext>
            </a:extLst>
          </p:cNvPr>
          <p:cNvSpPr>
            <a:spLocks noGrp="1"/>
          </p:cNvSpPr>
          <p:nvPr/>
        </p:nvSpPr>
        <p:spPr>
          <a:xfrm>
            <a:off x="5954400" y="4451760"/>
            <a:ext cx="637344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A ML technique that uses layered neural networks to process data and predict.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0" name="Content Placeholder 2">
            <a:extLst>
              <a:ext uri="{FF2B5EF4-FFF2-40B4-BE49-F238E27FC236}">
                <a16:creationId xmlns:a16="http://schemas.microsoft.com/office/drawing/2014/main" id="{44399669-A067-443A-B889-A209A8A1528F}"/>
              </a:ext>
            </a:extLst>
          </p:cNvPr>
          <p:cNvSpPr>
            <a:spLocks noGrp="1"/>
          </p:cNvSpPr>
          <p:nvPr/>
        </p:nvSpPr>
        <p:spPr>
          <a:xfrm>
            <a:off x="5358240" y="525672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Generative AI</a:t>
            </a:r>
          </a:p>
        </p:txBody>
      </p:sp>
      <p:sp>
        <p:nvSpPr>
          <p:cNvPr id="201" name="Text Box 11">
            <a:extLst>
              <a:ext uri="{FF2B5EF4-FFF2-40B4-BE49-F238E27FC236}">
                <a16:creationId xmlns:a16="http://schemas.microsoft.com/office/drawing/2014/main" id="{56EDBB42-0524-4415-A686-F1BBFB42817D}"/>
              </a:ext>
            </a:extLst>
          </p:cNvPr>
          <p:cNvSpPr>
            <a:spLocks noGrp="1"/>
          </p:cNvSpPr>
          <p:nvPr/>
        </p:nvSpPr>
        <p:spPr>
          <a:xfrm>
            <a:off x="5954400" y="5744880"/>
            <a:ext cx="637344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Create creates new text, images, or code by learning patterns from existing data.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pic>
        <p:nvPicPr>
          <p:cNvPr id="213" name="Picture 2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203960"/>
            <a:ext cx="5486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37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>
            <a:extLst>
              <a:ext uri="{FF2B5EF4-FFF2-40B4-BE49-F238E27FC236}">
                <a16:creationId xmlns:a16="http://schemas.microsoft.com/office/drawing/2014/main" id="{CA3119DE-BB34-44F7-AB77-8BF26B0FA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Why this matters</a:t>
            </a:r>
          </a:p>
        </p:txBody>
      </p:sp>
      <p:sp>
        <p:nvSpPr>
          <p:cNvPr id="203" name="Content Placeholder 2">
            <a:extLst>
              <a:ext uri="{FF2B5EF4-FFF2-40B4-BE49-F238E27FC236}">
                <a16:creationId xmlns:a16="http://schemas.microsoft.com/office/drawing/2014/main" id="{B7A29ECA-F841-4EF0-9C90-B84CED017930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Machine Intelligence</a:t>
            </a:r>
          </a:p>
        </p:txBody>
      </p:sp>
      <p:sp>
        <p:nvSpPr>
          <p:cNvPr id="204" name="Text Box 11">
            <a:extLst>
              <a:ext uri="{FF2B5EF4-FFF2-40B4-BE49-F238E27FC236}">
                <a16:creationId xmlns:a16="http://schemas.microsoft.com/office/drawing/2014/main" id="{2B9736FD-150E-419F-B11B-DD1040F121AE}"/>
              </a:ext>
            </a:extLst>
          </p:cNvPr>
          <p:cNvSpPr>
            <a:spLocks noGrp="1"/>
          </p:cNvSpPr>
          <p:nvPr/>
        </p:nvSpPr>
        <p:spPr>
          <a:xfrm>
            <a:off x="1228680" y="2045160"/>
            <a:ext cx="909504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Seek ways to replicate or exceed human intelligence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5" name="Content Placeholder 2">
            <a:extLst>
              <a:ext uri="{FF2B5EF4-FFF2-40B4-BE49-F238E27FC236}">
                <a16:creationId xmlns:a16="http://schemas.microsoft.com/office/drawing/2014/main" id="{A4D207D7-2C16-44C6-96BB-F141693E975E}"/>
              </a:ext>
            </a:extLst>
          </p:cNvPr>
          <p:cNvSpPr>
            <a:spLocks noGrp="1"/>
          </p:cNvSpPr>
          <p:nvPr/>
        </p:nvSpPr>
        <p:spPr>
          <a:xfrm>
            <a:off x="609840" y="2534760"/>
            <a:ext cx="934632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chemeClr val="dk2"/>
                </a:solidFill>
                <a:latin typeface="Trebuchet MS"/>
                <a:ea typeface="Trebuchet MS"/>
                <a:cs typeface="Trebuchet MS"/>
              </a:rPr>
              <a:t>Language is the key for human communication  </a:t>
            </a:r>
          </a:p>
        </p:txBody>
      </p:sp>
      <p:sp>
        <p:nvSpPr>
          <p:cNvPr id="206" name="Text Box 11">
            <a:extLst>
              <a:ext uri="{FF2B5EF4-FFF2-40B4-BE49-F238E27FC236}">
                <a16:creationId xmlns:a16="http://schemas.microsoft.com/office/drawing/2014/main" id="{7201BB70-315D-48B0-983E-8C7450336FD7}"/>
              </a:ext>
            </a:extLst>
          </p:cNvPr>
          <p:cNvSpPr>
            <a:spLocks noGrp="1"/>
          </p:cNvSpPr>
          <p:nvPr/>
        </p:nvSpPr>
        <p:spPr>
          <a:xfrm>
            <a:off x="1352550" y="3217640"/>
            <a:ext cx="10077450" cy="16573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9050" tIns="19050" rIns="19050" bIns="19050" anchor="t">
            <a:noAutofit/>
          </a:bodyPr>
          <a:lstStyle/>
          <a:p>
            <a:pPr>
              <a:lnSpc>
                <a:spcPct val="103000"/>
              </a:lnSpc>
              <a:buNone/>
              <a:defRPr sz="2025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2025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●   </a:t>
            </a:r>
            <a:r>
              <a:rPr sz="2025" i="1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Natural Language Processing (NLP)</a:t>
            </a:r>
            <a:r>
              <a:rPr sz="2025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 - the way to allow machines to have the intelligence of understanding human language</a:t>
            </a:r>
          </a:p>
        </p:txBody>
      </p:sp>
      <p:sp>
        <p:nvSpPr>
          <p:cNvPr id="207" name="Text Box 11">
            <a:extLst>
              <a:ext uri="{FF2B5EF4-FFF2-40B4-BE49-F238E27FC236}">
                <a16:creationId xmlns:a16="http://schemas.microsoft.com/office/drawing/2014/main" id="{D941C655-ADF3-42CC-8F9C-E0D258FA3CAF}"/>
              </a:ext>
            </a:extLst>
          </p:cNvPr>
          <p:cNvSpPr>
            <a:spLocks noGrp="1"/>
          </p:cNvSpPr>
          <p:nvPr/>
        </p:nvSpPr>
        <p:spPr>
          <a:xfrm>
            <a:off x="1525320" y="4090320"/>
            <a:ext cx="8921520" cy="187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Translation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Sentiment analysis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Questions &amp; Answers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Summarization</a:t>
            </a:r>
          </a:p>
        </p:txBody>
      </p:sp>
      <p:sp>
        <p:nvSpPr>
          <p:cNvPr id="208" name="prompt-engineering-restored">
            <a:extLst>
              <a:ext uri="{FF2B5EF4-FFF2-40B4-BE49-F238E27FC236}">
                <a16:creationId xmlns:a16="http://schemas.microsoft.com/office/drawing/2014/main" id="{B57157A3-54C0-4AAC-BEE5-971BAAC63F99}"/>
              </a:ext>
            </a:extLst>
          </p:cNvPr>
          <p:cNvSpPr>
            <a:spLocks noGrp="1"/>
          </p:cNvSpPr>
          <p:nvPr/>
        </p:nvSpPr>
        <p:spPr>
          <a:xfrm>
            <a:off x="1352550" y="6076950"/>
            <a:ext cx="100774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19050" tIns="19050" rIns="19050" bIns="19050" anchor="t">
            <a:noAutofit/>
          </a:bodyPr>
          <a:lstStyle/>
          <a:p>
            <a:pPr algn="l">
              <a:lnSpc>
                <a:spcPct val="100000"/>
              </a:lnSpc>
              <a:buNone/>
              <a:defRPr sz="2025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defRPr>
            </a:pPr>
            <a:r>
              <a:rPr sz="2025" b="0" i="0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●   Prompt engineering - the way of crafting effective AI input</a:t>
            </a:r>
          </a:p>
        </p:txBody>
      </p:sp>
    </p:spTree>
    <p:extLst>
      <p:ext uri="{BB962C8B-B14F-4D97-AF65-F5344CB8AC3E}">
        <p14:creationId xmlns:p14="http://schemas.microsoft.com/office/powerpoint/2010/main" val="1506829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图片 2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96760" y="5443560"/>
            <a:ext cx="11295000" cy="1420560"/>
          </a:xfrm>
          <a:prstGeom prst="rect">
            <a:avLst/>
          </a:prstGeom>
          <a:ln w="0">
            <a:noFill/>
          </a:ln>
        </p:spPr>
      </p:pic>
      <p:sp>
        <p:nvSpPr>
          <p:cNvPr id="209" name="矩形 36">
            <a:extLst>
              <a:ext uri="{FF2B5EF4-FFF2-40B4-BE49-F238E27FC236}">
                <a16:creationId xmlns:a16="http://schemas.microsoft.com/office/drawing/2014/main" id="{80BBA847-8D9D-4E65-BF99-9ECEADE71890}"/>
              </a:ext>
            </a:extLst>
          </p:cNvPr>
          <p:cNvSpPr>
            <a:spLocks noGrp="1"/>
          </p:cNvSpPr>
          <p:nvPr/>
        </p:nvSpPr>
        <p:spPr>
          <a:xfrm rot="10800000" flipH="1">
            <a:off x="-106200" y="360"/>
            <a:ext cx="3736080" cy="68576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210" name="椭圆 9">
            <a:extLst>
              <a:ext uri="{FF2B5EF4-FFF2-40B4-BE49-F238E27FC236}">
                <a16:creationId xmlns:a16="http://schemas.microsoft.com/office/drawing/2014/main" id="{1C8C35CC-E3D4-41B1-A707-E727DCA10CF0}"/>
              </a:ext>
            </a:extLst>
          </p:cNvPr>
          <p:cNvSpPr>
            <a:spLocks noGrp="1"/>
          </p:cNvSpPr>
          <p:nvPr/>
        </p:nvSpPr>
        <p:spPr>
          <a:xfrm>
            <a:off x="2292120" y="1982160"/>
            <a:ext cx="2843640" cy="2844360"/>
          </a:xfrm>
          <a:prstGeom prst="ellipse">
            <a:avLst/>
          </a:prstGeom>
          <a:noFill/>
          <a:ln w="19050">
            <a:solidFill>
              <a:srgbClr val="FFFF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anchor="ctr">
            <a:noAutofit/>
          </a:bodyPr>
          <a:lstStyle/>
          <a:p>
            <a:endParaRPr/>
          </a:p>
        </p:txBody>
      </p:sp>
      <p:sp>
        <p:nvSpPr>
          <p:cNvPr id="212" name="椭圆 2">
            <a:extLst>
              <a:ext uri="{FF2B5EF4-FFF2-40B4-BE49-F238E27FC236}">
                <a16:creationId xmlns:a16="http://schemas.microsoft.com/office/drawing/2014/main" id="{856C3648-8696-4C18-9144-7B5D9804A272}"/>
              </a:ext>
            </a:extLst>
          </p:cNvPr>
          <p:cNvSpPr>
            <a:spLocks noGrp="1"/>
          </p:cNvSpPr>
          <p:nvPr/>
        </p:nvSpPr>
        <p:spPr>
          <a:xfrm>
            <a:off x="2540160" y="2230200"/>
            <a:ext cx="2000520" cy="2357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/>
          </a:p>
        </p:txBody>
      </p:sp>
      <p:sp>
        <p:nvSpPr>
          <p:cNvPr id="213" name="TextBox 10">
            <a:extLst>
              <a:ext uri="{FF2B5EF4-FFF2-40B4-BE49-F238E27FC236}">
                <a16:creationId xmlns:a16="http://schemas.microsoft.com/office/drawing/2014/main" id="{C837C94E-3A4C-4E9F-8FB1-6E96A9D75C36}"/>
              </a:ext>
            </a:extLst>
          </p:cNvPr>
          <p:cNvSpPr>
            <a:spLocks noGrp="1"/>
          </p:cNvSpPr>
          <p:nvPr/>
        </p:nvSpPr>
        <p:spPr>
          <a:xfrm>
            <a:off x="2540160" y="3105720"/>
            <a:ext cx="2012760" cy="64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sz="3600" b="1" u="none">
                <a:solidFill>
                  <a:srgbClr val="254061"/>
                </a:solidFill>
                <a:latin typeface="Calibri"/>
                <a:ea typeface="Calibri"/>
                <a:cs typeface="Calibri"/>
              </a:rPr>
              <a:t>Contents</a:t>
            </a:r>
          </a:p>
        </p:txBody>
      </p:sp>
      <p:cxnSp>
        <p:nvCxnSpPr>
          <p:cNvPr id="254" name="直接连接符 39"/>
          <p:cNvCxnSpPr/>
          <p:nvPr/>
        </p:nvCxnSpPr>
        <p:spPr>
          <a:xfrm flipV="1">
            <a:off x="4498200" y="3435480"/>
            <a:ext cx="396000" cy="504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255" name="直接连接符 40"/>
          <p:cNvCxnSpPr/>
          <p:nvPr/>
        </p:nvCxnSpPr>
        <p:spPr>
          <a:xfrm flipV="1">
            <a:off x="4857840" y="2423520"/>
            <a:ext cx="360" cy="202032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16" name="TextBox 44">
            <a:extLst>
              <a:ext uri="{FF2B5EF4-FFF2-40B4-BE49-F238E27FC236}">
                <a16:creationId xmlns:a16="http://schemas.microsoft.com/office/drawing/2014/main" id="{4658779F-ED4A-4589-AD7C-A114D9E611A7}"/>
              </a:ext>
            </a:extLst>
          </p:cNvPr>
          <p:cNvSpPr>
            <a:spLocks noGrp="1"/>
          </p:cNvSpPr>
          <p:nvPr/>
        </p:nvSpPr>
        <p:spPr>
          <a:xfrm>
            <a:off x="5182200" y="2256480"/>
            <a:ext cx="6236280" cy="68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8920" indent="-3589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002060"/>
                </a:solidFill>
                <a:latin typeface="Microsoft YaHei"/>
                <a:ea typeface="Microsoft YaHei"/>
                <a:cs typeface="Microsoft YaHei"/>
              </a:rPr>
              <a:t>1. From Rules to Reasoning: The Journey to Generative AI</a:t>
            </a:r>
          </a:p>
        </p:txBody>
      </p:sp>
      <p:cxnSp>
        <p:nvCxnSpPr>
          <p:cNvPr id="257" name="直接连接符 46"/>
          <p:cNvCxnSpPr/>
          <p:nvPr/>
        </p:nvCxnSpPr>
        <p:spPr>
          <a:xfrm>
            <a:off x="4857840" y="243972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18" name="TextBox 51">
            <a:extLst>
              <a:ext uri="{FF2B5EF4-FFF2-40B4-BE49-F238E27FC236}">
                <a16:creationId xmlns:a16="http://schemas.microsoft.com/office/drawing/2014/main" id="{95AC2AFD-E5FD-44CE-B27D-8B9E0522F4DF}"/>
              </a:ext>
            </a:extLst>
          </p:cNvPr>
          <p:cNvSpPr>
            <a:spLocks noGrp="1"/>
          </p:cNvSpPr>
          <p:nvPr/>
        </p:nvSpPr>
        <p:spPr>
          <a:xfrm>
            <a:off x="5182200" y="4282560"/>
            <a:ext cx="614736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57120" indent="-35712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254061"/>
                </a:solidFill>
                <a:latin typeface="微软雅黑"/>
                <a:ea typeface="微软雅黑"/>
                <a:cs typeface="微软雅黑"/>
              </a:rPr>
              <a:t>3. Large Language Models </a:t>
            </a:r>
          </a:p>
        </p:txBody>
      </p:sp>
      <p:cxnSp>
        <p:nvCxnSpPr>
          <p:cNvPr id="259" name="直接连接符 59"/>
          <p:cNvCxnSpPr/>
          <p:nvPr/>
        </p:nvCxnSpPr>
        <p:spPr>
          <a:xfrm>
            <a:off x="4857840" y="344160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cxnSp>
        <p:nvCxnSpPr>
          <p:cNvPr id="260" name="直接连接符 60"/>
          <p:cNvCxnSpPr/>
          <p:nvPr/>
        </p:nvCxnSpPr>
        <p:spPr>
          <a:xfrm>
            <a:off x="4857840" y="4443480"/>
            <a:ext cx="396360" cy="360"/>
          </a:xfrm>
          <a:prstGeom prst="straightConnector1">
            <a:avLst/>
          </a:prstGeom>
          <a:ln w="19050">
            <a:solidFill>
              <a:srgbClr val="000000"/>
            </a:solidFill>
            <a:prstDash val="dash"/>
            <a:round/>
          </a:ln>
        </p:spPr>
      </p:cxnSp>
      <p:sp>
        <p:nvSpPr>
          <p:cNvPr id="221" name="TextBox 1">
            <a:extLst>
              <a:ext uri="{FF2B5EF4-FFF2-40B4-BE49-F238E27FC236}">
                <a16:creationId xmlns:a16="http://schemas.microsoft.com/office/drawing/2014/main" id="{4710A8EA-243D-48A0-A587-DB5C9B8C7C93}"/>
              </a:ext>
            </a:extLst>
          </p:cNvPr>
          <p:cNvSpPr>
            <a:spLocks noGrp="1"/>
          </p:cNvSpPr>
          <p:nvPr/>
        </p:nvSpPr>
        <p:spPr>
          <a:xfrm>
            <a:off x="5182200" y="3254040"/>
            <a:ext cx="6236280" cy="37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447840" indent="-447840" defTabSz="914400">
              <a:lnSpc>
                <a:spcPts val="2381"/>
              </a:lnSpc>
              <a:buNone/>
              <a:tabLst>
                <a:tab pos="0" algn="l"/>
              </a:tabLst>
            </a:pPr>
            <a:r>
              <a:rPr sz="1800" b="1" u="none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2. From Tokens to Thoughts</a:t>
            </a:r>
          </a:p>
        </p:txBody>
      </p:sp>
    </p:spTree>
    <p:extLst>
      <p:ext uri="{BB962C8B-B14F-4D97-AF65-F5344CB8AC3E}">
        <p14:creationId xmlns:p14="http://schemas.microsoft.com/office/powerpoint/2010/main" val="1152346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>
            <a:extLst>
              <a:ext uri="{FF2B5EF4-FFF2-40B4-BE49-F238E27FC236}">
                <a16:creationId xmlns:a16="http://schemas.microsoft.com/office/drawing/2014/main" id="{3048E104-8E38-4F6F-B3BE-EC9A18140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Language is just data</a:t>
            </a:r>
          </a:p>
        </p:txBody>
      </p:sp>
      <p:sp>
        <p:nvSpPr>
          <p:cNvPr id="223" name="Content Placeholder 2">
            <a:extLst>
              <a:ext uri="{FF2B5EF4-FFF2-40B4-BE49-F238E27FC236}">
                <a16:creationId xmlns:a16="http://schemas.microsoft.com/office/drawing/2014/main" id="{8531E15B-87C0-4D23-94C2-2E7475A63DBA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576684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NLP fundamentals</a:t>
            </a:r>
          </a:p>
        </p:txBody>
      </p:sp>
      <p:sp>
        <p:nvSpPr>
          <p:cNvPr id="224" name="Text Box 11">
            <a:extLst>
              <a:ext uri="{FF2B5EF4-FFF2-40B4-BE49-F238E27FC236}">
                <a16:creationId xmlns:a16="http://schemas.microsoft.com/office/drawing/2014/main" id="{1F9BEB95-4F07-4487-9040-61B8D364CF66}"/>
              </a:ext>
            </a:extLst>
          </p:cNvPr>
          <p:cNvSpPr>
            <a:spLocks noGrp="1"/>
          </p:cNvSpPr>
          <p:nvPr/>
        </p:nvSpPr>
        <p:spPr>
          <a:xfrm>
            <a:off x="1228680" y="2045160"/>
            <a:ext cx="909504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Computers see language as numbers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5" name="Text Box 11">
            <a:extLst>
              <a:ext uri="{FF2B5EF4-FFF2-40B4-BE49-F238E27FC236}">
                <a16:creationId xmlns:a16="http://schemas.microsoft.com/office/drawing/2014/main" id="{C9A932DD-E545-49DE-9163-014260CB97AF}"/>
              </a:ext>
            </a:extLst>
          </p:cNvPr>
          <p:cNvSpPr>
            <a:spLocks noGrp="1"/>
          </p:cNvSpPr>
          <p:nvPr/>
        </p:nvSpPr>
        <p:spPr>
          <a:xfrm>
            <a:off x="1228680" y="2629440"/>
            <a:ext cx="10204920" cy="13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Tokens –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the basic language units</a:t>
            </a:r>
          </a:p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Embedding - </a:t>
            </a: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numerical meaning representations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56385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>
            <a:extLst>
              <a:ext uri="{FF2B5EF4-FFF2-40B4-BE49-F238E27FC236}">
                <a16:creationId xmlns:a16="http://schemas.microsoft.com/office/drawing/2014/main" id="{C07C861A-72B5-4C81-9842-74DFA5C30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What is tokenization</a:t>
            </a:r>
          </a:p>
        </p:txBody>
      </p:sp>
      <p:sp>
        <p:nvSpPr>
          <p:cNvPr id="227" name="Content Placeholder 2">
            <a:extLst>
              <a:ext uri="{FF2B5EF4-FFF2-40B4-BE49-F238E27FC236}">
                <a16:creationId xmlns:a16="http://schemas.microsoft.com/office/drawing/2014/main" id="{AB061D41-1D01-4297-BAA4-1BF74D90EBCC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Tokenization breaks down the input data into small pieces, called tokens</a:t>
            </a:r>
          </a:p>
        </p:txBody>
      </p:sp>
      <p:sp>
        <p:nvSpPr>
          <p:cNvPr id="228" name="Text Box 11">
            <a:extLst>
              <a:ext uri="{FF2B5EF4-FFF2-40B4-BE49-F238E27FC236}">
                <a16:creationId xmlns:a16="http://schemas.microsoft.com/office/drawing/2014/main" id="{132A9D3B-336E-4C54-B49B-E276DE5B486B}"/>
              </a:ext>
            </a:extLst>
          </p:cNvPr>
          <p:cNvSpPr>
            <a:spLocks noGrp="1"/>
          </p:cNvSpPr>
          <p:nvPr/>
        </p:nvSpPr>
        <p:spPr>
          <a:xfrm>
            <a:off x="1228680" y="3896280"/>
            <a:ext cx="90950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'I love NLP!' → ['I', 'love', 'N', 'LP', '!']</a:t>
            </a:r>
          </a:p>
        </p:txBody>
      </p:sp>
      <p:sp>
        <p:nvSpPr>
          <p:cNvPr id="229" name="Text Box 11">
            <a:extLst>
              <a:ext uri="{FF2B5EF4-FFF2-40B4-BE49-F238E27FC236}">
                <a16:creationId xmlns:a16="http://schemas.microsoft.com/office/drawing/2014/main" id="{5068B98B-BF00-4E7B-8B86-007F00F0B782}"/>
              </a:ext>
            </a:extLst>
          </p:cNvPr>
          <p:cNvSpPr>
            <a:spLocks noGrp="1"/>
          </p:cNvSpPr>
          <p:nvPr/>
        </p:nvSpPr>
        <p:spPr>
          <a:xfrm>
            <a:off x="1228680" y="2546280"/>
            <a:ext cx="10204920" cy="98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Tokens can be words, sub-words, or characters</a:t>
            </a:r>
          </a:p>
          <a:p>
            <a:pPr defTabSz="457200">
              <a:lnSpc>
                <a:spcPct val="100000"/>
              </a:lnSpc>
              <a:buNone/>
              <a:tabLst>
                <a:tab pos="0" algn="l"/>
              </a:tabLst>
            </a:pPr>
            <a:endParaRPr sz="2400" b="0" i="1" u="none">
              <a:solidFill>
                <a:srgbClr val="002060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0" name="Content Placeholder 2">
            <a:extLst>
              <a:ext uri="{FF2B5EF4-FFF2-40B4-BE49-F238E27FC236}">
                <a16:creationId xmlns:a16="http://schemas.microsoft.com/office/drawing/2014/main" id="{7F5E4561-C632-4375-899B-2F5A60D7A830}"/>
              </a:ext>
            </a:extLst>
          </p:cNvPr>
          <p:cNvSpPr>
            <a:spLocks noGrp="1"/>
          </p:cNvSpPr>
          <p:nvPr/>
        </p:nvSpPr>
        <p:spPr>
          <a:xfrm>
            <a:off x="609840" y="308736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Examples</a:t>
            </a:r>
          </a:p>
        </p:txBody>
      </p:sp>
      <p:sp>
        <p:nvSpPr>
          <p:cNvPr id="231" name="Text Box 11">
            <a:extLst>
              <a:ext uri="{FF2B5EF4-FFF2-40B4-BE49-F238E27FC236}">
                <a16:creationId xmlns:a16="http://schemas.microsoft.com/office/drawing/2014/main" id="{253018AD-3EAB-419F-B005-BCD40FAB999E}"/>
              </a:ext>
            </a:extLst>
          </p:cNvPr>
          <p:cNvSpPr>
            <a:spLocks noGrp="1"/>
          </p:cNvSpPr>
          <p:nvPr/>
        </p:nvSpPr>
        <p:spPr>
          <a:xfrm>
            <a:off x="1635120" y="4523400"/>
            <a:ext cx="9486000" cy="1671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The sentence is broken into tokens—smaller units that the model can understand.</a:t>
            </a:r>
          </a:p>
          <a:p>
            <a:pPr marL="531720" lvl="1" indent="-531720" defTabSz="457200">
              <a:lnSpc>
                <a:spcPct val="100000"/>
              </a:lnSpc>
              <a:spcBef>
                <a:spcPts val="799"/>
              </a:spcBef>
              <a:buClr>
                <a:srgbClr val="663216"/>
              </a:buClr>
              <a:buFont typeface="Wingdings"/>
              <a:buChar char=""/>
              <a:tabLst>
                <a:tab pos="1769760" algn="l"/>
              </a:tabLst>
            </a:pPr>
            <a:r>
              <a:rPr sz="2400" b="0" u="none">
                <a:solidFill>
                  <a:schemeClr val="dk2">
                    <a:lumMod val="50000"/>
                  </a:schemeClr>
                </a:solidFill>
                <a:latin typeface="Trebuchet MS"/>
                <a:ea typeface="Trebuchet MS"/>
                <a:cs typeface="Trebuchet MS"/>
              </a:rPr>
              <a:t>Depending on the tokenizer, a word may be split further (e.g., "NLP" → "N", “LP").</a:t>
            </a:r>
          </a:p>
        </p:txBody>
      </p:sp>
    </p:spTree>
    <p:extLst>
      <p:ext uri="{BB962C8B-B14F-4D97-AF65-F5344CB8AC3E}">
        <p14:creationId xmlns:p14="http://schemas.microsoft.com/office/powerpoint/2010/main" val="1518313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>
            <a:extLst>
              <a:ext uri="{FF2B5EF4-FFF2-40B4-BE49-F238E27FC236}">
                <a16:creationId xmlns:a16="http://schemas.microsoft.com/office/drawing/2014/main" id="{2B3B3B82-E84C-4C15-ADEA-980B9E83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00" y="-30240"/>
            <a:ext cx="113936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l" defTabSz="914400">
              <a:lnSpc>
                <a:spcPct val="90000"/>
              </a:lnSpc>
              <a:buNone/>
            </a:pPr>
            <a:r>
              <a:rPr sz="4000" b="1" u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</a:rPr>
              <a:t>Attention is all you need</a:t>
            </a:r>
          </a:p>
        </p:txBody>
      </p:sp>
      <p:sp>
        <p:nvSpPr>
          <p:cNvPr id="233" name="Content Placeholder 2">
            <a:extLst>
              <a:ext uri="{FF2B5EF4-FFF2-40B4-BE49-F238E27FC236}">
                <a16:creationId xmlns:a16="http://schemas.microsoft.com/office/drawing/2014/main" id="{907C7F8A-0C27-48B9-AF49-86CB85E8D77A}"/>
              </a:ext>
            </a:extLst>
          </p:cNvPr>
          <p:cNvSpPr>
            <a:spLocks noGrp="1"/>
          </p:cNvSpPr>
          <p:nvPr/>
        </p:nvSpPr>
        <p:spPr>
          <a:xfrm>
            <a:off x="609840" y="136224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A language modeling task example</a:t>
            </a:r>
          </a:p>
        </p:txBody>
      </p:sp>
      <p:sp>
        <p:nvSpPr>
          <p:cNvPr id="234" name="Text Box 11">
            <a:extLst>
              <a:ext uri="{FF2B5EF4-FFF2-40B4-BE49-F238E27FC236}">
                <a16:creationId xmlns:a16="http://schemas.microsoft.com/office/drawing/2014/main" id="{7048A4EE-A29A-41C1-8A84-39D50B90E8ED}"/>
              </a:ext>
            </a:extLst>
          </p:cNvPr>
          <p:cNvSpPr>
            <a:spLocks noGrp="1"/>
          </p:cNvSpPr>
          <p:nvPr/>
        </p:nvSpPr>
        <p:spPr>
          <a:xfrm>
            <a:off x="1127160" y="206316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If you bring ___ to the airport, you won’t be allowed to board</a:t>
            </a:r>
          </a:p>
        </p:txBody>
      </p:sp>
      <p:sp>
        <p:nvSpPr>
          <p:cNvPr id="235" name="Content Placeholder 2">
            <a:extLst>
              <a:ext uri="{FF2B5EF4-FFF2-40B4-BE49-F238E27FC236}">
                <a16:creationId xmlns:a16="http://schemas.microsoft.com/office/drawing/2014/main" id="{9CC3C360-2DC8-4E23-BED2-AF9005930C47}"/>
              </a:ext>
            </a:extLst>
          </p:cNvPr>
          <p:cNvSpPr>
            <a:spLocks noGrp="1"/>
          </p:cNvSpPr>
          <p:nvPr/>
        </p:nvSpPr>
        <p:spPr>
          <a:xfrm>
            <a:off x="609840" y="2746080"/>
            <a:ext cx="10620360" cy="682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609480" indent="-609480" defTabSz="457200">
              <a:lnSpc>
                <a:spcPct val="100000"/>
              </a:lnSpc>
              <a:spcBef>
                <a:spcPts val="933"/>
              </a:spcBef>
              <a:buClr>
                <a:srgbClr val="CC6600"/>
              </a:buClr>
              <a:buSzPct val="90000"/>
              <a:buFont typeface="Wingdings"/>
              <a:buChar char=""/>
            </a:pPr>
            <a:r>
              <a:rPr sz="3000" b="1" u="none">
                <a:solidFill>
                  <a:srgbClr val="59280F"/>
                </a:solidFill>
                <a:latin typeface="Trebuchet MS"/>
                <a:ea typeface="Trebuchet MS"/>
                <a:cs typeface="Trebuchet MS"/>
              </a:rPr>
              <a:t>How language models look at the task</a:t>
            </a:r>
          </a:p>
        </p:txBody>
      </p:sp>
      <p:sp>
        <p:nvSpPr>
          <p:cNvPr id="236" name="Text Box 11">
            <a:extLst>
              <a:ext uri="{FF2B5EF4-FFF2-40B4-BE49-F238E27FC236}">
                <a16:creationId xmlns:a16="http://schemas.microsoft.com/office/drawing/2014/main" id="{AC0BBC6B-312B-46EE-9500-03AE111FB3D2}"/>
              </a:ext>
            </a:extLst>
          </p:cNvPr>
          <p:cNvSpPr>
            <a:spLocks noGrp="1"/>
          </p:cNvSpPr>
          <p:nvPr/>
        </p:nvSpPr>
        <p:spPr>
          <a:xfrm>
            <a:off x="1233000" y="3383280"/>
            <a:ext cx="999324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Give a guess yourself, how would you predict the missing word?</a:t>
            </a:r>
          </a:p>
        </p:txBody>
      </p:sp>
      <p:sp>
        <p:nvSpPr>
          <p:cNvPr id="237" name="Text Box 11">
            <a:extLst>
              <a:ext uri="{FF2B5EF4-FFF2-40B4-BE49-F238E27FC236}">
                <a16:creationId xmlns:a16="http://schemas.microsoft.com/office/drawing/2014/main" id="{7F7647BE-3ADE-430A-861E-6C506B50CFD0}"/>
              </a:ext>
            </a:extLst>
          </p:cNvPr>
          <p:cNvSpPr>
            <a:spLocks noGrp="1"/>
          </p:cNvSpPr>
          <p:nvPr/>
        </p:nvSpPr>
        <p:spPr>
          <a:xfrm>
            <a:off x="1233000" y="3941280"/>
            <a:ext cx="10620360" cy="13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"/>
            </a:pPr>
            <a:r>
              <a:rPr sz="2400" b="0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Auto-regressive models: </a:t>
            </a:r>
            <a:r>
              <a:rPr sz="2400" b="0" u="none">
                <a:solidFill>
                  <a:schemeClr val="accent3"/>
                </a:solidFill>
                <a:latin typeface="Trebuchet MS"/>
                <a:ea typeface="Trebuchet MS"/>
                <a:cs typeface="Trebuchet MS"/>
              </a:rPr>
              <a:t>predict a future word (token) given the past tokens only</a:t>
            </a:r>
          </a:p>
          <a:p>
            <a:pPr defTabSz="457200">
              <a:lnSpc>
                <a:spcPct val="100000"/>
              </a:lnSpc>
              <a:spcAft>
                <a:spcPts val="1199"/>
              </a:spcAft>
              <a:buNone/>
              <a:tabLst>
                <a:tab pos="0" algn="l"/>
              </a:tabLst>
            </a:pPr>
            <a:endParaRPr sz="2400" b="0" u="none">
              <a:solidFill>
                <a:schemeClr val="accent3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8" name="Text Box 11">
            <a:extLst>
              <a:ext uri="{FF2B5EF4-FFF2-40B4-BE49-F238E27FC236}">
                <a16:creationId xmlns:a16="http://schemas.microsoft.com/office/drawing/2014/main" id="{23DC65A8-9AC0-48D4-91B1-099F565D9C49}"/>
              </a:ext>
            </a:extLst>
          </p:cNvPr>
          <p:cNvSpPr>
            <a:spLocks noGrp="1"/>
          </p:cNvSpPr>
          <p:nvPr/>
        </p:nvSpPr>
        <p:spPr>
          <a:xfrm>
            <a:off x="1648440" y="4953600"/>
            <a:ext cx="10204920" cy="46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98520" indent="-398520" defTabSz="457200">
              <a:lnSpc>
                <a:spcPct val="100000"/>
              </a:lnSpc>
              <a:spcAft>
                <a:spcPts val="1199"/>
              </a:spcAft>
              <a:buClr>
                <a:srgbClr val="0070C0"/>
              </a:buClr>
              <a:buFont typeface="Wingdings"/>
              <a:buChar char=""/>
            </a:pPr>
            <a:r>
              <a:rPr sz="2400" b="0" i="1" u="none">
                <a:solidFill>
                  <a:srgbClr val="002060"/>
                </a:solidFill>
                <a:latin typeface="Trebuchet MS"/>
                <a:ea typeface="Trebuchet MS"/>
                <a:cs typeface="Trebuchet MS"/>
              </a:rPr>
              <a:t>If you bring ___ (forward prediction)</a:t>
            </a:r>
          </a:p>
        </p:txBody>
      </p:sp>
    </p:spTree>
    <p:extLst>
      <p:ext uri="{BB962C8B-B14F-4D97-AF65-F5344CB8AC3E}">
        <p14:creationId xmlns:p14="http://schemas.microsoft.com/office/powerpoint/2010/main" val="590906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owan Theme">
  <a:themeElements>
    <a:clrScheme name="Rowan Color Theme 3">
      <a:dk1>
        <a:srgbClr val="59280F"/>
      </a:dk1>
      <a:lt1>
        <a:srgbClr val="F1F2E3"/>
      </a:lt1>
      <a:dk2>
        <a:srgbClr val="59280F"/>
      </a:dk2>
      <a:lt2>
        <a:srgbClr val="F2E6C4"/>
      </a:lt2>
      <a:accent1>
        <a:srgbClr val="FFBF21"/>
      </a:accent1>
      <a:accent2>
        <a:srgbClr val="D4971F"/>
      </a:accent2>
      <a:accent3>
        <a:srgbClr val="DE7C0F"/>
      </a:accent3>
      <a:accent4>
        <a:srgbClr val="D2CCB3"/>
      </a:accent4>
      <a:accent5>
        <a:srgbClr val="88431E"/>
      </a:accent5>
      <a:accent6>
        <a:srgbClr val="AD7C59"/>
      </a:accent6>
      <a:hlink>
        <a:srgbClr val="0044C9"/>
      </a:hlink>
      <a:folHlink>
        <a:srgbClr val="000059"/>
      </a:folHlink>
    </a:clrScheme>
    <a:fontScheme name="Berli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Rowan Color Theme 3"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>
          <a:prstDash val="solid"/>
        </a:ln>
        <a:ln w="12700">
          <a:prstDash val="solid"/>
        </a:ln>
        <a:ln w="190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owan Theme">
  <a:themeElements>
    <a:clrScheme name="Rowan Color Theme 3">
      <a:dk1>
        <a:srgbClr val="59280F"/>
      </a:dk1>
      <a:lt1>
        <a:srgbClr val="F1F2E3"/>
      </a:lt1>
      <a:dk2>
        <a:srgbClr val="59280F"/>
      </a:dk2>
      <a:lt2>
        <a:srgbClr val="F2E6C4"/>
      </a:lt2>
      <a:accent1>
        <a:srgbClr val="FFBF21"/>
      </a:accent1>
      <a:accent2>
        <a:srgbClr val="D4971F"/>
      </a:accent2>
      <a:accent3>
        <a:srgbClr val="DE7C0F"/>
      </a:accent3>
      <a:accent4>
        <a:srgbClr val="D2CCB3"/>
      </a:accent4>
      <a:accent5>
        <a:srgbClr val="88431E"/>
      </a:accent5>
      <a:accent6>
        <a:srgbClr val="AD7C59"/>
      </a:accent6>
      <a:hlink>
        <a:srgbClr val="0044C9"/>
      </a:hlink>
      <a:folHlink>
        <a:srgbClr val="000059"/>
      </a:folHlink>
    </a:clrScheme>
    <a:fontScheme name="Berli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Rowan Color Theme 3"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>
          <a:prstDash val="solid"/>
        </a:ln>
        <a:ln w="12700">
          <a:prstDash val="solid"/>
        </a:ln>
        <a:ln w="190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8653EC3F3F6E498475A058C1196152" ma:contentTypeVersion="3" ma:contentTypeDescription="Create a new document." ma:contentTypeScope="" ma:versionID="a727b653ee2dd256820dcf463aabd3a5">
  <xsd:schema xmlns:xsd="http://www.w3.org/2001/XMLSchema" xmlns:xs="http://www.w3.org/2001/XMLSchema" xmlns:p="http://schemas.microsoft.com/office/2006/metadata/properties" xmlns:ns2="8dc7a14d-7234-45df-83f8-2375b74fe710" targetNamespace="http://schemas.microsoft.com/office/2006/metadata/properties" ma:root="true" ma:fieldsID="acc3260094a6f48c672e1c63019ec973" ns2:_="">
    <xsd:import namespace="8dc7a14d-7234-45df-83f8-2375b74fe7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c7a14d-7234-45df-83f8-2375b74fe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B9134E-CD60-4BE2-8E2B-6148F9EB75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c7a14d-7234-45df-83f8-2375b74fe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CFC248-16C5-413C-B3CF-80D12C16F8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07B91-4BC2-49A0-A276-B0A7311D31D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DocSecurity>0</DocSecurity>
  <PresentationFormat>Widescreen</PresentationFormat>
  <Slides>31</Slides>
  <Notes>31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Office Theme</vt:lpstr>
      <vt:lpstr>Rowan Theme</vt:lpstr>
      <vt:lpstr>Rowan Theme</vt:lpstr>
      <vt:lpstr>Prompt Engineering for Beginners</vt:lpstr>
      <vt:lpstr>PowerPoint Presentation</vt:lpstr>
      <vt:lpstr>PowerPoint Presentation</vt:lpstr>
      <vt:lpstr>How did we get to Generative AI</vt:lpstr>
      <vt:lpstr>Why this matters</vt:lpstr>
      <vt:lpstr>PowerPoint Presentation</vt:lpstr>
      <vt:lpstr>Language is just data</vt:lpstr>
      <vt:lpstr>What is tokenization</vt:lpstr>
      <vt:lpstr>Attention is all you need</vt:lpstr>
      <vt:lpstr>Attention is all you need</vt:lpstr>
      <vt:lpstr>What is embedding</vt:lpstr>
      <vt:lpstr>What is embedding</vt:lpstr>
      <vt:lpstr>Attention is all you need</vt:lpstr>
      <vt:lpstr>Attention is all you need</vt:lpstr>
      <vt:lpstr>Attention is all you need</vt:lpstr>
      <vt:lpstr>PowerPoint Presentation</vt:lpstr>
      <vt:lpstr>Large Language Models (LLMs)</vt:lpstr>
      <vt:lpstr>Large Language Models (LLMs)</vt:lpstr>
      <vt:lpstr>Large Language Models (LLMs)</vt:lpstr>
      <vt:lpstr>Large Language Models (LLMs)</vt:lpstr>
      <vt:lpstr>Large Language Models (LLMs)</vt:lpstr>
      <vt:lpstr>LLM Output Refinement</vt:lpstr>
      <vt:lpstr>LLM Output Refinement</vt:lpstr>
      <vt:lpstr>LLM Output Refinement</vt:lpstr>
      <vt:lpstr>LLM Output Refinement</vt:lpstr>
      <vt:lpstr>LLM Output Refinement</vt:lpstr>
      <vt:lpstr>LLM Output Refinement</vt:lpstr>
      <vt:lpstr>LLM Output Refinement</vt:lpstr>
      <vt:lpstr>Aligning LLMs</vt:lpstr>
      <vt:lpstr>Aligning LLMs</vt:lpstr>
      <vt:lpstr>What coming up next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Walnut Exporter</cp:lastModifiedBy>
  <cp:revision>4</cp:revision>
  <dcterms:created xsi:type="dcterms:W3CDTF">2026-07-27T02:09:13Z</dcterms:created>
  <dcterms:modified xsi:type="dcterms:W3CDTF">2026-07-27T03:45:28Z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3600</vt:r8>
  </property>
  <property fmtid="{D5CDD505-2E9C-101B-9397-08002B2CF9AE}" pid="3" name="xd_ProgID">
    <vt:lpwstr/>
  </property>
  <property fmtid="{D5CDD505-2E9C-101B-9397-08002B2CF9AE}" pid="4" name="ContentTypeId">
    <vt:lpwstr>0x010100868653EC3F3F6E498475A058C1196152</vt:lpwstr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