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1" r:id="rId5"/>
  </p:sldMasterIdLst>
  <p:notesMasterIdLst>
    <p:notesMasterId r:id="rId41"/>
  </p:notesMasterIdLst>
  <p:sldIdLst>
    <p:sldId id="256" r:id="rId6"/>
    <p:sldId id="394" r:id="rId7"/>
    <p:sldId id="415" r:id="rId8"/>
    <p:sldId id="482" r:id="rId9"/>
    <p:sldId id="416" r:id="rId10"/>
    <p:sldId id="481" r:id="rId11"/>
    <p:sldId id="417" r:id="rId12"/>
    <p:sldId id="418" r:id="rId13"/>
    <p:sldId id="412" r:id="rId14"/>
    <p:sldId id="486" r:id="rId15"/>
    <p:sldId id="485" r:id="rId16"/>
    <p:sldId id="488" r:id="rId17"/>
    <p:sldId id="489" r:id="rId18"/>
    <p:sldId id="421" r:id="rId19"/>
    <p:sldId id="422" r:id="rId20"/>
    <p:sldId id="492" r:id="rId21"/>
    <p:sldId id="493" r:id="rId22"/>
    <p:sldId id="490" r:id="rId23"/>
    <p:sldId id="491" r:id="rId24"/>
    <p:sldId id="494" r:id="rId25"/>
    <p:sldId id="414" r:id="rId26"/>
    <p:sldId id="495" r:id="rId27"/>
    <p:sldId id="396" r:id="rId28"/>
    <p:sldId id="419" r:id="rId29"/>
    <p:sldId id="420" r:id="rId30"/>
    <p:sldId id="424" r:id="rId31"/>
    <p:sldId id="423" r:id="rId32"/>
    <p:sldId id="483" r:id="rId33"/>
    <p:sldId id="425" r:id="rId34"/>
    <p:sldId id="496" r:id="rId35"/>
    <p:sldId id="497" r:id="rId36"/>
    <p:sldId id="498" r:id="rId37"/>
    <p:sldId id="499" r:id="rId38"/>
    <p:sldId id="500" r:id="rId39"/>
    <p:sldId id="502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257A"/>
    <a:srgbClr val="9ACDF0"/>
    <a:srgbClr val="FF60B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A7E275-21CD-5B82-8BAD-CEFB224042D9}" v="13" dt="2026-07-27T03:43:22.9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D57BE-4493-47D1-ADBB-4E222268EB40}" type="datetimeFigureOut">
              <a:rPr lang="zh-CN" altLang="en-US" smtClean="0"/>
              <a:t>2026/7/26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51D89-756F-4FDD-8FF4-77F90B4B3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0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048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Metadata loaded at start-up for all skills; Instructions loaded when the skill is activated; Resources loaded when required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584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088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1F591-979E-F34A-1884-747671CF4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E9F0E7C-43E7-6E52-D01A-1F74965B7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5417915-D75A-EA21-BDCE-6626EE4E8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F41A1B-2735-12E1-D4A7-57EA10BD6C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3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99A44-190F-6D41-5CD2-DF77F4218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5CECE6-F2D7-BDEA-D5C2-7D1D407C1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E7A1E6-7614-E810-FB3A-AE289F96F2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CBC2D-39F5-2F04-7282-3D4A84E174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88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3E6EC-4FBD-55B5-8E07-AEF5CD8B9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9C686B-E30A-3164-C30D-33AFC5663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6FC3FF-EA89-B9CC-68DC-5352ED602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C25C88-CD91-1162-7215-3DE4FD4FC1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8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2E33B-9FDA-34DD-9952-AE6DADFC2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9B35BB-A1D7-5EF0-AC97-2D0D284A3A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9B477E-818F-F040-9B9C-82E18CD295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E051C1-7CB1-D77B-9FF5-3764A56486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39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28E69-886F-A3F3-9FED-A56823440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577B24-1ADA-E51C-0C8A-9805F7EF36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DCD873-97D4-B994-0FA0-C78A82C3E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35C2A-E2B7-CAAA-A84F-02685C6BD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12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51D89-756F-4FDD-8FF4-77F90B4B367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80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E5440-04E5-1C6F-BFD3-3852CCB7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4926EFF-4EED-0753-A5D4-5BA9725677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BB9647-4459-4A79-50DB-8FF32DB6D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67DEE3-F24B-FDF5-BFD6-81F1D1A6C5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9AD36-4E38-48AE-9B2C-3ABFEA0CB5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99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0200" y="2128037"/>
            <a:ext cx="9321800" cy="1669088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70200" y="3797126"/>
            <a:ext cx="9131300" cy="862200"/>
          </a:xfrm>
        </p:spPr>
        <p:txBody>
          <a:bodyPr lIns="137160" tIns="91440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8037"/>
            <a:ext cx="2776845" cy="1660332"/>
          </a:xfrm>
          <a:prstGeom prst="rect">
            <a:avLst/>
          </a:prstGeom>
          <a:solidFill>
            <a:srgbClr val="FAC907"/>
          </a:solidFill>
        </p:spPr>
      </p:pic>
      <p:sp>
        <p:nvSpPr>
          <p:cNvPr id="7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870200" y="4999953"/>
            <a:ext cx="5098960" cy="1353599"/>
          </a:xfrm>
        </p:spPr>
        <p:txBody>
          <a:bodyPr anchor="b" anchorCtr="0">
            <a:normAutofit/>
          </a:bodyPr>
          <a:lstStyle>
            <a:lvl1pPr marL="9144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</a:defRPr>
            </a:lvl1pPr>
            <a:lvl5pPr>
              <a:spcBef>
                <a:spcPts val="0"/>
              </a:spcBef>
              <a:defRPr/>
            </a:lvl5pPr>
          </a:lstStyle>
          <a:p>
            <a:r>
              <a:rPr lang="en-US" sz="12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Click to add presenter name, title, department, date, etc.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BEB4E6B-3E25-5FC4-CFAF-6B3651379005}"/>
              </a:ext>
            </a:extLst>
          </p:cNvPr>
          <p:cNvGrpSpPr/>
          <p:nvPr userDrawn="1"/>
        </p:nvGrpSpPr>
        <p:grpSpPr>
          <a:xfrm>
            <a:off x="10687792" y="-1"/>
            <a:ext cx="1315357" cy="1548925"/>
            <a:chOff x="10824853" y="0"/>
            <a:chExt cx="988291" cy="116378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E201AAB-47C3-1FFB-440E-87D33857DE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824853" y="0"/>
              <a:ext cx="988291" cy="1163782"/>
            </a:xfrm>
            <a:prstGeom prst="rect">
              <a:avLst/>
            </a:prstGeom>
            <a:solidFill>
              <a:srgbClr val="FFFFFF"/>
            </a:solidFill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8EF099-0667-D442-8E69-F46C153F57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901474" y="343842"/>
              <a:ext cx="835049" cy="523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5621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5"/>
            <a:ext cx="1154152" cy="370814"/>
          </a:xfrm>
          <a:prstGeom prst="rect">
            <a:avLst/>
          </a:prstGeom>
          <a:noFill/>
        </p:spPr>
        <p:txBody>
          <a:bodyPr rIns="274320"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80320" y="6487183"/>
            <a:ext cx="10357529" cy="370816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0321" y="1591200"/>
            <a:ext cx="11394079" cy="48959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组合 57">
            <a:extLst>
              <a:ext uri="{FF2B5EF4-FFF2-40B4-BE49-F238E27FC236}">
                <a16:creationId xmlns:a16="http://schemas.microsoft.com/office/drawing/2014/main" id="{2E2A8C1E-F3C7-A8B2-6B2A-09119CA0E3F7}"/>
              </a:ext>
            </a:extLst>
          </p:cNvPr>
          <p:cNvGrpSpPr/>
          <p:nvPr userDrawn="1"/>
        </p:nvGrpSpPr>
        <p:grpSpPr>
          <a:xfrm>
            <a:off x="700198" y="1034230"/>
            <a:ext cx="11491802" cy="161429"/>
            <a:chOff x="0" y="532828"/>
            <a:chExt cx="759125" cy="568897"/>
          </a:xfrm>
          <a:solidFill>
            <a:srgbClr val="FAC907"/>
          </a:solidFill>
        </p:grpSpPr>
        <p:sp>
          <p:nvSpPr>
            <p:cNvPr id="4" name="矩形 58">
              <a:extLst>
                <a:ext uri="{FF2B5EF4-FFF2-40B4-BE49-F238E27FC236}">
                  <a16:creationId xmlns:a16="http://schemas.microsoft.com/office/drawing/2014/main" id="{0DAE739B-C275-93A7-A373-22041632BC0B}"/>
                </a:ext>
              </a:extLst>
            </p:cNvPr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9">
              <a:extLst>
                <a:ext uri="{FF2B5EF4-FFF2-40B4-BE49-F238E27FC236}">
                  <a16:creationId xmlns:a16="http://schemas.microsoft.com/office/drawing/2014/main" id="{12B4B9AE-C0B2-7803-A996-CB094E56BFD4}"/>
                </a:ext>
              </a:extLst>
            </p:cNvPr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60">
              <a:extLst>
                <a:ext uri="{FF2B5EF4-FFF2-40B4-BE49-F238E27FC236}">
                  <a16:creationId xmlns:a16="http://schemas.microsoft.com/office/drawing/2014/main" id="{1C02DA51-0DB6-4D35-9136-013A3A693441}"/>
                </a:ext>
              </a:extLst>
            </p:cNvPr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61">
              <a:extLst>
                <a:ext uri="{FF2B5EF4-FFF2-40B4-BE49-F238E27FC236}">
                  <a16:creationId xmlns:a16="http://schemas.microsoft.com/office/drawing/2014/main" id="{AF8111F6-3E57-5DF7-9A29-11953077FC2E}"/>
                </a:ext>
              </a:extLst>
            </p:cNvPr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object 15">
            <a:extLst>
              <a:ext uri="{FF2B5EF4-FFF2-40B4-BE49-F238E27FC236}">
                <a16:creationId xmlns:a16="http://schemas.microsoft.com/office/drawing/2014/main" id="{E86F9132-1A22-5DAD-5D9F-F229436A131F}"/>
              </a:ext>
            </a:extLst>
          </p:cNvPr>
          <p:cNvGrpSpPr/>
          <p:nvPr userDrawn="1"/>
        </p:nvGrpSpPr>
        <p:grpSpPr>
          <a:xfrm>
            <a:off x="9571524" y="300106"/>
            <a:ext cx="2620476" cy="602188"/>
            <a:chOff x="2535517" y="1038696"/>
            <a:chExt cx="5346065" cy="1509395"/>
          </a:xfrm>
        </p:grpSpPr>
        <p:pic>
          <p:nvPicPr>
            <p:cNvPr id="14" name="object 16">
              <a:extLst>
                <a:ext uri="{FF2B5EF4-FFF2-40B4-BE49-F238E27FC236}">
                  <a16:creationId xmlns:a16="http://schemas.microsoft.com/office/drawing/2014/main" id="{451D10C2-B30B-8549-F67E-A974F804040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35517" y="1038696"/>
              <a:ext cx="5345690" cy="1508995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BF4506E9-932B-13A4-BFFD-0C43A532E13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75364" y="1061896"/>
              <a:ext cx="5231379" cy="1394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643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1591200"/>
            <a:ext cx="5577840" cy="489598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6560" y="1591200"/>
            <a:ext cx="5577840" cy="489598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3741659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121992"/>
            <a:ext cx="11394081" cy="10809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0" y="1591201"/>
            <a:ext cx="5577840" cy="460799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2052000"/>
            <a:ext cx="5577838" cy="443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6284" y="1590141"/>
            <a:ext cx="5577840" cy="460799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6284" y="2050940"/>
            <a:ext cx="5577840" cy="4435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6" name="Footer Placeholder 15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70816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16140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2" cy="370816"/>
          </a:xfrm>
          <a:prstGeom prst="rect">
            <a:avLst/>
          </a:prstGeom>
        </p:spPr>
        <p:txBody>
          <a:bodyPr rIns="274320"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  <p:grpSp>
        <p:nvGrpSpPr>
          <p:cNvPr id="3" name="object 15">
            <a:extLst>
              <a:ext uri="{FF2B5EF4-FFF2-40B4-BE49-F238E27FC236}">
                <a16:creationId xmlns:a16="http://schemas.microsoft.com/office/drawing/2014/main" id="{70A1C14F-5BD6-28A3-3DDE-CA2FD28477AA}"/>
              </a:ext>
            </a:extLst>
          </p:cNvPr>
          <p:cNvGrpSpPr/>
          <p:nvPr userDrawn="1"/>
        </p:nvGrpSpPr>
        <p:grpSpPr>
          <a:xfrm>
            <a:off x="9827950" y="5951873"/>
            <a:ext cx="2620476" cy="602188"/>
            <a:chOff x="2535517" y="1038696"/>
            <a:chExt cx="5346065" cy="1509395"/>
          </a:xfrm>
        </p:grpSpPr>
        <p:pic>
          <p:nvPicPr>
            <p:cNvPr id="4" name="object 16">
              <a:extLst>
                <a:ext uri="{FF2B5EF4-FFF2-40B4-BE49-F238E27FC236}">
                  <a16:creationId xmlns:a16="http://schemas.microsoft.com/office/drawing/2014/main" id="{FC3D88C9-C515-66F5-C535-5A60EFF457B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35517" y="1038696"/>
              <a:ext cx="5345690" cy="1508995"/>
            </a:xfrm>
            <a:prstGeom prst="rect">
              <a:avLst/>
            </a:prstGeom>
          </p:spPr>
        </p:pic>
        <p:pic>
          <p:nvPicPr>
            <p:cNvPr id="6" name="object 17">
              <a:extLst>
                <a:ext uri="{FF2B5EF4-FFF2-40B4-BE49-F238E27FC236}">
                  <a16:creationId xmlns:a16="http://schemas.microsoft.com/office/drawing/2014/main" id="{D77F639B-0D9A-DC36-3BEE-80A670CA9D4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75364" y="1061896"/>
              <a:ext cx="5231379" cy="1394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6736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12180481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121460"/>
            <a:ext cx="11379677" cy="1080940"/>
          </a:xfrm>
        </p:spPr>
        <p:txBody>
          <a:bodyPr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1580873"/>
            <a:ext cx="7722079" cy="49063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8402400" y="1580872"/>
            <a:ext cx="3789600" cy="3657600"/>
          </a:xfrm>
          <a:solidFill>
            <a:srgbClr val="FAC907"/>
          </a:solidFill>
        </p:spPr>
        <p:txBody>
          <a:bodyPr lIns="91440" tIns="45720" rIns="182880" anchor="t" anchorCtr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4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1948888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 Callou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5" y="121462"/>
            <a:ext cx="11379675" cy="1080938"/>
          </a:xfrm>
        </p:spPr>
        <p:txBody>
          <a:bodyPr anchor="b" anchorCtr="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0" y="1580872"/>
            <a:ext cx="7722079" cy="4906312"/>
          </a:xfrm>
          <a:noFill/>
          <a:ln>
            <a:noFill/>
          </a:ln>
          <a:effectLst/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398" y="1580872"/>
            <a:ext cx="3789601" cy="3657600"/>
          </a:xfrm>
          <a:solidFill>
            <a:srgbClr val="FAC907"/>
          </a:solidFill>
        </p:spPr>
        <p:txBody>
          <a:bodyPr lIns="91440" tIns="91440" rIns="182880" anchor="t" anchorCtr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31820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0320" y="121462"/>
            <a:ext cx="11394080" cy="10809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5" y="1591201"/>
            <a:ext cx="3657600" cy="460800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1" y="2052001"/>
            <a:ext cx="3638223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7432" y="1591200"/>
            <a:ext cx="3657600" cy="460801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7432" y="2052001"/>
            <a:ext cx="3657600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233920" y="1591200"/>
            <a:ext cx="3749040" cy="460801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Source Sans Pro Semibold" charset="0"/>
                <a:ea typeface="Source Sans Pro Semibold" charset="0"/>
                <a:cs typeface="Source Sans Pro Semibold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233920" y="2052001"/>
            <a:ext cx="3749040" cy="443518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2373270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112203"/>
            <a:ext cx="11379678" cy="10809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1561018"/>
            <a:ext cx="3659651" cy="3658982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5219999"/>
            <a:ext cx="3657600" cy="126718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1361" y="1565058"/>
            <a:ext cx="3657600" cy="3654942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41361" y="5219999"/>
            <a:ext cx="3657600" cy="127169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402400" y="1568186"/>
            <a:ext cx="3657600" cy="3651813"/>
          </a:xfrm>
          <a:prstGeom prst="roundRect">
            <a:avLst>
              <a:gd name="adj" fmla="val 0"/>
            </a:avLst>
          </a:prstGeom>
          <a:effectLst/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402400" y="5219999"/>
            <a:ext cx="3657600" cy="126718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37849" y="6487184"/>
            <a:ext cx="1154151" cy="370816"/>
          </a:xfrm>
          <a:prstGeom prst="rect">
            <a:avLst/>
          </a:prstGeom>
        </p:spPr>
        <p:txBody>
          <a:bodyPr/>
          <a:lstStyle/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14738" y="0"/>
            <a:ext cx="465583" cy="1202400"/>
          </a:xfrm>
          <a:prstGeom prst="rect">
            <a:avLst/>
          </a:prstGeom>
          <a:solidFill>
            <a:srgbClr val="FAC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" y="784784"/>
            <a:ext cx="366036" cy="37081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>
          <a:xfrm>
            <a:off x="680320" y="6487184"/>
            <a:ext cx="10357529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4192631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BD69374-1FB4-4848-A019-9E11EEF58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5067" y="5656824"/>
            <a:ext cx="9436624" cy="836612"/>
          </a:xfr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Slide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63C0EB-9264-485A-AA28-237546A489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474970"/>
            <a:ext cx="2270123" cy="1114424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F8F28F74-2A1B-4474-C1FB-3B67CC844A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43648" y="5474970"/>
            <a:ext cx="1048352" cy="111442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108449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4E896-A1DA-4736-90DD-473DC23DE6C0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37F2-DB5B-4C6F-ABDC-5312E4C04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3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46400" y="6492874"/>
            <a:ext cx="945600" cy="365126"/>
          </a:xfrm>
          <a:prstGeom prst="rect">
            <a:avLst/>
          </a:prstGeom>
          <a:noFill/>
        </p:spPr>
        <p:txBody>
          <a:bodyPr rIns="274320" anchor="ctr" anchorCtr="0"/>
          <a:lstStyle>
            <a:lvl1pPr algn="r">
              <a:defRPr sz="10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F39C91D9-AB68-DF4C-9289-EB6BE1EC3D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0" y="121462"/>
            <a:ext cx="11394080" cy="108093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2"/>
            <a:ext cx="9613861" cy="4156001"/>
          </a:xfrm>
          <a:prstGeom prst="rect">
            <a:avLst/>
          </a:prstGeom>
        </p:spPr>
        <p:txBody>
          <a:bodyPr vert="horz" lIns="4572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680320" y="6492874"/>
            <a:ext cx="10566080" cy="365126"/>
          </a:xfrm>
          <a:prstGeom prst="rect">
            <a:avLst/>
          </a:prstGeom>
          <a:noFill/>
        </p:spPr>
        <p:txBody>
          <a:bodyPr vert="horz" lIns="0" tIns="45720" rIns="91440" bIns="45720" rtlCol="0" anchor="ctr" anchorCtr="0"/>
          <a:lstStyle>
            <a:lvl1pPr algn="l">
              <a:defRPr sz="10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Rowan University / College of Xxxxxxx / Department of Xxxxxxx &amp; Xxxxxx</a:t>
            </a:r>
          </a:p>
        </p:txBody>
      </p:sp>
    </p:spTree>
    <p:extLst>
      <p:ext uri="{BB962C8B-B14F-4D97-AF65-F5344CB8AC3E}">
        <p14:creationId xmlns:p14="http://schemas.microsoft.com/office/powerpoint/2010/main" val="3650731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1pPr>
    </p:titleStyle>
    <p:bodyStyle>
      <a:lvl1pPr marL="228600" indent="-13716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1pPr>
      <a:lvl2pPr marL="6858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2pPr>
      <a:lvl3pPr marL="11430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3pPr>
      <a:lvl4pPr marL="16002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4pPr>
      <a:lvl5pPr marL="2057400" indent="-13716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" charset="0"/>
          <a:ea typeface="Source Sans Pro" charset="0"/>
          <a:cs typeface="Source Sans Pro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sv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3.pn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react.warmpix.com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svg"/><Relationship Id="rId5" Type="http://schemas.openxmlformats.org/officeDocument/2006/relationships/image" Target="../media/image21.jpe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32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lammp.agaii.org/agent-skills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0200" y="2137562"/>
            <a:ext cx="9321800" cy="1669088"/>
          </a:xfrm>
        </p:spPr>
        <p:txBody>
          <a:bodyPr/>
          <a:lstStyle/>
          <a:p>
            <a:r>
              <a:rPr lang="en-US" sz="4600"/>
              <a:t>Prompt Engineering for Beginners</a:t>
            </a:r>
            <a:endParaRPr sz="46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92046" y="3970318"/>
            <a:ext cx="9131300" cy="862200"/>
          </a:xfrm>
        </p:spPr>
        <p:txBody>
          <a:bodyPr>
            <a:noAutofit/>
          </a:bodyPr>
          <a:lstStyle/>
          <a:p>
            <a:r>
              <a:rPr lang="en-US" sz="2500" b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Lecture III:  Introduction to Agents</a:t>
            </a:r>
          </a:p>
          <a:p>
            <a:endParaRPr lang="en-US" sz="2500">
              <a:latin typeface="Times New Roman" panose="02020603050405020304" pitchFamily="18" charset="0"/>
              <a:ea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Dr. Ying (Gina) Tang,  Ryan Hare, and </a:t>
            </a:r>
            <a:r>
              <a:rPr lang="en-US" altLang="zh-CN" sz="2500" i="1" err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Yanlai</a:t>
            </a: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 Wu</a:t>
            </a: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Department of Electrical and Computer Engineering</a:t>
            </a:r>
          </a:p>
          <a:p>
            <a:pPr>
              <a:lnSpc>
                <a:spcPct val="80000"/>
              </a:lnSpc>
            </a:pPr>
            <a:r>
              <a:rPr lang="en-US" altLang="zh-CN" sz="2500" i="1">
                <a:latin typeface="Times New Roman" panose="02020603050405020304" pitchFamily="18" charset="0"/>
                <a:ea typeface="Calibri Light" panose="020F0302020204030204" pitchFamily="34" charset="0"/>
                <a:cs typeface="Times New Roman" panose="02020603050405020304" pitchFamily="18" charset="0"/>
              </a:rPr>
              <a:t>Rowan University</a:t>
            </a:r>
          </a:p>
          <a:p>
            <a:endParaRPr sz="1200">
              <a:latin typeface="Times New Roman" panose="02020603050405020304" pitchFamily="18" charset="0"/>
              <a:ea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object 15">
            <a:extLst>
              <a:ext uri="{FF2B5EF4-FFF2-40B4-BE49-F238E27FC236}">
                <a16:creationId xmlns:a16="http://schemas.microsoft.com/office/drawing/2014/main" id="{DCA3D768-5FCB-6DA3-7C83-98CC22529AB6}"/>
              </a:ext>
            </a:extLst>
          </p:cNvPr>
          <p:cNvGrpSpPr/>
          <p:nvPr/>
        </p:nvGrpSpPr>
        <p:grpSpPr>
          <a:xfrm>
            <a:off x="0" y="6255812"/>
            <a:ext cx="2620476" cy="602188"/>
            <a:chOff x="2535517" y="1038696"/>
            <a:chExt cx="5346065" cy="1509395"/>
          </a:xfrm>
        </p:grpSpPr>
        <p:pic>
          <p:nvPicPr>
            <p:cNvPr id="5" name="object 16">
              <a:extLst>
                <a:ext uri="{FF2B5EF4-FFF2-40B4-BE49-F238E27FC236}">
                  <a16:creationId xmlns:a16="http://schemas.microsoft.com/office/drawing/2014/main" id="{D550C62F-A878-942C-E761-E3E45A9E20D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35517" y="1038696"/>
              <a:ext cx="5345690" cy="1508995"/>
            </a:xfrm>
            <a:prstGeom prst="rect">
              <a:avLst/>
            </a:prstGeom>
          </p:spPr>
        </p:pic>
        <p:pic>
          <p:nvPicPr>
            <p:cNvPr id="6" name="object 17">
              <a:extLst>
                <a:ext uri="{FF2B5EF4-FFF2-40B4-BE49-F238E27FC236}">
                  <a16:creationId xmlns:a16="http://schemas.microsoft.com/office/drawing/2014/main" id="{2CD0B5E3-8B6E-27BA-E242-DE5DCF16D8D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75364" y="1061896"/>
              <a:ext cx="5231379" cy="13946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4EDDB-F8AE-17D4-8445-7D2AA780E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973382C3-19DA-4846-7CDA-70C2BD4F4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4736" y="1723563"/>
            <a:ext cx="3548713" cy="35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6859797-6F26-3104-F7FA-66D0C2293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Loop</a:t>
            </a:r>
          </a:p>
        </p:txBody>
      </p:sp>
      <p:pic>
        <p:nvPicPr>
          <p:cNvPr id="2" name="图片 7" descr="形状, 箭头&#10;&#10;AI 生成的内容可能不正确。">
            <a:extLst>
              <a:ext uri="{FF2B5EF4-FFF2-40B4-BE49-F238E27FC236}">
                <a16:creationId xmlns:a16="http://schemas.microsoft.com/office/drawing/2014/main" id="{91ED2AD3-550D-E367-1087-75EF81205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30255">
            <a:off x="3910979" y="2154424"/>
            <a:ext cx="2843812" cy="2010777"/>
          </a:xfrm>
          <a:prstGeom prst="rect">
            <a:avLst/>
          </a:prstGeom>
        </p:spPr>
      </p:pic>
      <p:pic>
        <p:nvPicPr>
          <p:cNvPr id="4" name="图片 6">
            <a:extLst>
              <a:ext uri="{FF2B5EF4-FFF2-40B4-BE49-F238E27FC236}">
                <a16:creationId xmlns:a16="http://schemas.microsoft.com/office/drawing/2014/main" id="{178FAAAF-3B6C-99F4-1027-25A5E69EC0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1209">
            <a:off x="3484357" y="3397475"/>
            <a:ext cx="3144308" cy="173468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28716884-395D-2549-1557-8F13F54A7362}"/>
              </a:ext>
            </a:extLst>
          </p:cNvPr>
          <p:cNvSpPr/>
          <p:nvPr/>
        </p:nvSpPr>
        <p:spPr>
          <a:xfrm>
            <a:off x="83616" y="1961929"/>
            <a:ext cx="3382049" cy="34260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Environment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8FD514-34D8-050C-1EFF-56A695FB18BF}"/>
              </a:ext>
            </a:extLst>
          </p:cNvPr>
          <p:cNvSpPr/>
          <p:nvPr/>
        </p:nvSpPr>
        <p:spPr>
          <a:xfrm>
            <a:off x="11067334" y="2476560"/>
            <a:ext cx="1007067" cy="9488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CBFC98E-E4E7-EC0F-A031-7849D96F555B}"/>
              </a:ext>
            </a:extLst>
          </p:cNvPr>
          <p:cNvSpPr/>
          <p:nvPr/>
        </p:nvSpPr>
        <p:spPr>
          <a:xfrm>
            <a:off x="6820605" y="1497010"/>
            <a:ext cx="2949696" cy="290792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5A0ED1F-E461-6562-7C32-3FCAB44F7908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8533447" y="1484484"/>
            <a:ext cx="3037421" cy="99207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C11DAD4-EC29-1E24-898B-E6DC5CE14FFE}"/>
              </a:ext>
            </a:extLst>
          </p:cNvPr>
          <p:cNvCxnSpPr>
            <a:cxnSpLocks/>
            <a:endCxn id="33" idx="4"/>
          </p:cNvCxnSpPr>
          <p:nvPr/>
        </p:nvCxnSpPr>
        <p:spPr>
          <a:xfrm flipV="1">
            <a:off x="8820813" y="3425381"/>
            <a:ext cx="2750055" cy="93153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rminator 40">
            <a:extLst>
              <a:ext uri="{FF2B5EF4-FFF2-40B4-BE49-F238E27FC236}">
                <a16:creationId xmlns:a16="http://schemas.microsoft.com/office/drawing/2014/main" id="{E13F0394-301A-440C-5031-93715B001F21}"/>
              </a:ext>
            </a:extLst>
          </p:cNvPr>
          <p:cNvSpPr/>
          <p:nvPr/>
        </p:nvSpPr>
        <p:spPr>
          <a:xfrm>
            <a:off x="8757422" y="2838363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81A665-021F-575C-9AB0-F49CF2A43A51}"/>
              </a:ext>
            </a:extLst>
          </p:cNvPr>
          <p:cNvGrpSpPr/>
          <p:nvPr/>
        </p:nvGrpSpPr>
        <p:grpSpPr>
          <a:xfrm>
            <a:off x="3901323" y="111334"/>
            <a:ext cx="3213986" cy="2424895"/>
            <a:chOff x="3901323" y="111334"/>
            <a:chExt cx="3213986" cy="2424895"/>
          </a:xfrm>
        </p:grpSpPr>
        <p:pic>
          <p:nvPicPr>
            <p:cNvPr id="42" name="Picture 41" descr="A blue and white rectangular object&#10;&#10;AI-generated content may be incorrect.">
              <a:extLst>
                <a:ext uri="{FF2B5EF4-FFF2-40B4-BE49-F238E27FC236}">
                  <a16:creationId xmlns:a16="http://schemas.microsoft.com/office/drawing/2014/main" id="{2D13D4C3-2C3C-5EB1-B5D4-9CC5FDC1F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323" y="111334"/>
              <a:ext cx="3054424" cy="2424895"/>
            </a:xfrm>
            <a:prstGeom prst="rect">
              <a:avLst/>
            </a:prstGeom>
          </p:spPr>
        </p:pic>
        <p:sp>
          <p:nvSpPr>
            <p:cNvPr id="29" name="Terminator 28">
              <a:extLst>
                <a:ext uri="{FF2B5EF4-FFF2-40B4-BE49-F238E27FC236}">
                  <a16:creationId xmlns:a16="http://schemas.microsoft.com/office/drawing/2014/main" id="{6E548966-982A-2322-7180-5C81DCD1CF1B}"/>
                </a:ext>
              </a:extLst>
            </p:cNvPr>
            <p:cNvSpPr/>
            <p:nvPr/>
          </p:nvSpPr>
          <p:spPr>
            <a:xfrm>
              <a:off x="3974398" y="179436"/>
              <a:ext cx="2878740" cy="630273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>
                      <a:lumMod val="75000"/>
                    </a:schemeClr>
                  </a:solidFill>
                </a:rPr>
                <a:t>Observations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Receive input from the environment 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Evaluate the action results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BC992FB-BAB7-7D17-3EC3-BD79C532639D}"/>
                </a:ext>
              </a:extLst>
            </p:cNvPr>
            <p:cNvSpPr txBox="1"/>
            <p:nvPr/>
          </p:nvSpPr>
          <p:spPr>
            <a:xfrm>
              <a:off x="4269586" y="940264"/>
              <a:ext cx="1518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User query</a:t>
              </a:r>
            </a:p>
          </p:txBody>
        </p:sp>
        <p:pic>
          <p:nvPicPr>
            <p:cNvPr id="44" name="Graphic 43" descr="Badge Tick1 with solid fill">
              <a:extLst>
                <a:ext uri="{FF2B5EF4-FFF2-40B4-BE49-F238E27FC236}">
                  <a16:creationId xmlns:a16="http://schemas.microsoft.com/office/drawing/2014/main" id="{F53FEF9D-E743-47CB-8C48-2F591CC7FBE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0890" y="1018274"/>
              <a:ext cx="228696" cy="228696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ED605F3-796B-ADC8-ECC7-FBBFA150D8DB}"/>
                </a:ext>
              </a:extLst>
            </p:cNvPr>
            <p:cNvSpPr txBox="1"/>
            <p:nvPr/>
          </p:nvSpPr>
          <p:spPr>
            <a:xfrm>
              <a:off x="5639413" y="965507"/>
              <a:ext cx="1475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Tool output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C813B02-A78A-DBAC-F0A6-9A2094CC9F0D}"/>
                </a:ext>
              </a:extLst>
            </p:cNvPr>
            <p:cNvSpPr txBox="1"/>
            <p:nvPr/>
          </p:nvSpPr>
          <p:spPr>
            <a:xfrm>
              <a:off x="4299280" y="1212948"/>
              <a:ext cx="21485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System feedback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0EDE105-6D77-102C-A4A2-F1F718482F2F}"/>
                </a:ext>
              </a:extLst>
            </p:cNvPr>
            <p:cNvSpPr txBox="1"/>
            <p:nvPr/>
          </p:nvSpPr>
          <p:spPr>
            <a:xfrm>
              <a:off x="4284758" y="1591957"/>
              <a:ext cx="2709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Update internal variables</a:t>
              </a:r>
            </a:p>
          </p:txBody>
        </p:sp>
        <p:pic>
          <p:nvPicPr>
            <p:cNvPr id="52" name="Graphic 51" descr="Badge Tick1 with solid fill">
              <a:extLst>
                <a:ext uri="{FF2B5EF4-FFF2-40B4-BE49-F238E27FC236}">
                  <a16:creationId xmlns:a16="http://schemas.microsoft.com/office/drawing/2014/main" id="{5F083FE1-CCCB-714C-76E0-1715C9E70F1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42812" y="1625559"/>
              <a:ext cx="256468" cy="256468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7B42454-476C-4E21-D1A6-92AD5E1246B9}"/>
                </a:ext>
              </a:extLst>
            </p:cNvPr>
            <p:cNvSpPr txBox="1"/>
            <p:nvPr/>
          </p:nvSpPr>
          <p:spPr>
            <a:xfrm>
              <a:off x="4313381" y="1868696"/>
              <a:ext cx="23200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Decide if to continue</a:t>
              </a:r>
            </a:p>
          </p:txBody>
        </p:sp>
        <p:pic>
          <p:nvPicPr>
            <p:cNvPr id="54" name="Graphic 53" descr="Badge Tick1 with solid fill">
              <a:extLst>
                <a:ext uri="{FF2B5EF4-FFF2-40B4-BE49-F238E27FC236}">
                  <a16:creationId xmlns:a16="http://schemas.microsoft.com/office/drawing/2014/main" id="{DDDFC5C3-356C-DAE1-AE62-07081B7F4F9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27965" y="1895141"/>
              <a:ext cx="256468" cy="256468"/>
            </a:xfrm>
            <a:prstGeom prst="rect">
              <a:avLst/>
            </a:prstGeom>
          </p:spPr>
        </p:pic>
        <p:pic>
          <p:nvPicPr>
            <p:cNvPr id="55" name="Graphic 54" descr="Badge Tick1 with solid fill">
              <a:extLst>
                <a:ext uri="{FF2B5EF4-FFF2-40B4-BE49-F238E27FC236}">
                  <a16:creationId xmlns:a16="http://schemas.microsoft.com/office/drawing/2014/main" id="{10E5B24C-1464-7843-6715-B0743BF54D8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2199" y="2168108"/>
              <a:ext cx="256468" cy="256468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F7C3926-AD08-4868-2D76-F1131D723EA7}"/>
                </a:ext>
              </a:extLst>
            </p:cNvPr>
            <p:cNvSpPr txBox="1"/>
            <p:nvPr/>
          </p:nvSpPr>
          <p:spPr>
            <a:xfrm>
              <a:off x="4313381" y="2125388"/>
              <a:ext cx="2546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Check if the goal met</a:t>
              </a:r>
            </a:p>
          </p:txBody>
        </p:sp>
        <p:pic>
          <p:nvPicPr>
            <p:cNvPr id="57" name="Graphic 56" descr="Badge Tick1 with solid fill">
              <a:extLst>
                <a:ext uri="{FF2B5EF4-FFF2-40B4-BE49-F238E27FC236}">
                  <a16:creationId xmlns:a16="http://schemas.microsoft.com/office/drawing/2014/main" id="{C8D295FD-E659-BF3A-EFF5-B2944A09676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3862" y="1265015"/>
              <a:ext cx="228696" cy="228696"/>
            </a:xfrm>
            <a:prstGeom prst="rect">
              <a:avLst/>
            </a:prstGeom>
          </p:spPr>
        </p:pic>
        <p:pic>
          <p:nvPicPr>
            <p:cNvPr id="58" name="Graphic 57" descr="Badge Tick1 with solid fill">
              <a:extLst>
                <a:ext uri="{FF2B5EF4-FFF2-40B4-BE49-F238E27FC236}">
                  <a16:creationId xmlns:a16="http://schemas.microsoft.com/office/drawing/2014/main" id="{2BA54C75-1C4D-0623-F4D6-53D6E28E81F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28535" y="1013734"/>
              <a:ext cx="228696" cy="228696"/>
            </a:xfrm>
            <a:prstGeom prst="rect">
              <a:avLst/>
            </a:prstGeom>
          </p:spPr>
        </p:pic>
      </p:grpSp>
      <p:pic>
        <p:nvPicPr>
          <p:cNvPr id="59" name="Picture 58" descr="A green and white rectangular object&#10;&#10;AI-generated content may be incorrect.">
            <a:extLst>
              <a:ext uri="{FF2B5EF4-FFF2-40B4-BE49-F238E27FC236}">
                <a16:creationId xmlns:a16="http://schemas.microsoft.com/office/drawing/2014/main" id="{F0E0CB45-AA78-7592-FE03-A71812C801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91791" y="4820552"/>
            <a:ext cx="3261347" cy="2032725"/>
          </a:xfrm>
          <a:prstGeom prst="rect">
            <a:avLst/>
          </a:prstGeom>
        </p:spPr>
      </p:pic>
      <p:pic>
        <p:nvPicPr>
          <p:cNvPr id="63" name="Graphic 62" descr="Badge Tick1 with solid fill">
            <a:extLst>
              <a:ext uri="{FF2B5EF4-FFF2-40B4-BE49-F238E27FC236}">
                <a16:creationId xmlns:a16="http://schemas.microsoft.com/office/drawing/2014/main" id="{8BD44C4A-2764-0A0D-4CBB-10A1F70FBC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4929888"/>
            <a:ext cx="285901" cy="285901"/>
          </a:xfrm>
          <a:prstGeom prst="rect">
            <a:avLst/>
          </a:prstGeom>
        </p:spPr>
      </p:pic>
      <p:sp>
        <p:nvSpPr>
          <p:cNvPr id="30" name="Terminator 29">
            <a:extLst>
              <a:ext uri="{FF2B5EF4-FFF2-40B4-BE49-F238E27FC236}">
                <a16:creationId xmlns:a16="http://schemas.microsoft.com/office/drawing/2014/main" id="{EDC07949-A365-6775-A81D-D42C06C38D19}"/>
              </a:ext>
            </a:extLst>
          </p:cNvPr>
          <p:cNvSpPr/>
          <p:nvPr/>
        </p:nvSpPr>
        <p:spPr>
          <a:xfrm>
            <a:off x="3961792" y="6194632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Actions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Execute the chosen action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62F49A8C-C3DA-506F-ABC5-1602B331DF4A}"/>
              </a:ext>
            </a:extLst>
          </p:cNvPr>
          <p:cNvSpPr txBox="1"/>
          <p:nvPr/>
        </p:nvSpPr>
        <p:spPr>
          <a:xfrm>
            <a:off x="4297826" y="4929888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Call a tool or API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D7F93898-18EE-D91D-CCAB-5ED7320E9B49}"/>
              </a:ext>
            </a:extLst>
          </p:cNvPr>
          <p:cNvSpPr txBox="1"/>
          <p:nvPr/>
        </p:nvSpPr>
        <p:spPr>
          <a:xfrm>
            <a:off x="4307097" y="5272276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Ask a question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5D43717E-6EF7-4875-8571-2B50273BF944}"/>
              </a:ext>
            </a:extLst>
          </p:cNvPr>
          <p:cNvSpPr txBox="1"/>
          <p:nvPr/>
        </p:nvSpPr>
        <p:spPr>
          <a:xfrm>
            <a:off x="4286386" y="5636850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Generate a response</a:t>
            </a:r>
          </a:p>
        </p:txBody>
      </p:sp>
      <p:pic>
        <p:nvPicPr>
          <p:cNvPr id="1035" name="Graphic 1034" descr="Badge Tick1 with solid fill">
            <a:extLst>
              <a:ext uri="{FF2B5EF4-FFF2-40B4-BE49-F238E27FC236}">
                <a16:creationId xmlns:a16="http://schemas.microsoft.com/office/drawing/2014/main" id="{151FFBCA-C995-F3E2-0582-E383CE704E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5643175"/>
            <a:ext cx="298370" cy="298370"/>
          </a:xfrm>
          <a:prstGeom prst="rect">
            <a:avLst/>
          </a:prstGeom>
        </p:spPr>
      </p:pic>
      <p:pic>
        <p:nvPicPr>
          <p:cNvPr id="1037" name="Graphic 1036" descr="Badge Tick1 with solid fill">
            <a:extLst>
              <a:ext uri="{FF2B5EF4-FFF2-40B4-BE49-F238E27FC236}">
                <a16:creationId xmlns:a16="http://schemas.microsoft.com/office/drawing/2014/main" id="{51FD3F9C-5F65-86D1-32CC-D1AD549B4D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6" y="5280297"/>
            <a:ext cx="298369" cy="298369"/>
          </a:xfrm>
          <a:prstGeom prst="rect">
            <a:avLst/>
          </a:prstGeom>
        </p:spPr>
      </p:pic>
      <p:pic>
        <p:nvPicPr>
          <p:cNvPr id="1039" name="Picture 103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9763323F-5B1D-E6C7-348A-4D3889361A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4079436"/>
            <a:ext cx="2689727" cy="2635145"/>
          </a:xfrm>
          <a:prstGeom prst="rect">
            <a:avLst/>
          </a:prstGeom>
        </p:spPr>
      </p:pic>
      <p:sp>
        <p:nvSpPr>
          <p:cNvPr id="1041" name="Terminator 1040">
            <a:extLst>
              <a:ext uri="{FF2B5EF4-FFF2-40B4-BE49-F238E27FC236}">
                <a16:creationId xmlns:a16="http://schemas.microsoft.com/office/drawing/2014/main" id="{31B4F0D3-73C7-246A-DB63-33BBBDA16C9A}"/>
              </a:ext>
            </a:extLst>
          </p:cNvPr>
          <p:cNvSpPr/>
          <p:nvPr/>
        </p:nvSpPr>
        <p:spPr>
          <a:xfrm>
            <a:off x="9493428" y="4202675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Decide what to do next</a:t>
            </a:r>
          </a:p>
        </p:txBody>
      </p:sp>
      <p:pic>
        <p:nvPicPr>
          <p:cNvPr id="1042" name="Graphic 1041" descr="Badge Tick1 with solid fill">
            <a:extLst>
              <a:ext uri="{FF2B5EF4-FFF2-40B4-BE49-F238E27FC236}">
                <a16:creationId xmlns:a16="http://schemas.microsoft.com/office/drawing/2014/main" id="{6BFF1176-53E2-D2EE-8F5F-6A84C1A0259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20757" y="5129963"/>
            <a:ext cx="270772" cy="270772"/>
          </a:xfrm>
          <a:prstGeom prst="rect">
            <a:avLst/>
          </a:prstGeom>
        </p:spPr>
      </p:pic>
      <p:sp>
        <p:nvSpPr>
          <p:cNvPr id="1043" name="TextBox 1042">
            <a:extLst>
              <a:ext uri="{FF2B5EF4-FFF2-40B4-BE49-F238E27FC236}">
                <a16:creationId xmlns:a16="http://schemas.microsoft.com/office/drawing/2014/main" id="{F895F814-A75C-AE77-0938-824533C42B9C}"/>
              </a:ext>
            </a:extLst>
          </p:cNvPr>
          <p:cNvSpPr txBox="1"/>
          <p:nvPr/>
        </p:nvSpPr>
        <p:spPr>
          <a:xfrm>
            <a:off x="9583314" y="50909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Interpret the situation</a:t>
            </a:r>
          </a:p>
        </p:txBody>
      </p:sp>
      <p:pic>
        <p:nvPicPr>
          <p:cNvPr id="1047" name="Graphic 1046" descr="Badge Tick1 with solid fill">
            <a:extLst>
              <a:ext uri="{FF2B5EF4-FFF2-40B4-BE49-F238E27FC236}">
                <a16:creationId xmlns:a16="http://schemas.microsoft.com/office/drawing/2014/main" id="{72A5F59E-D7B2-261F-F481-CB3AC3E997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8782" y="5484245"/>
            <a:ext cx="270772" cy="270772"/>
          </a:xfrm>
          <a:prstGeom prst="rect">
            <a:avLst/>
          </a:prstGeom>
        </p:spPr>
      </p:pic>
      <p:sp>
        <p:nvSpPr>
          <p:cNvPr id="1048" name="TextBox 1047">
            <a:extLst>
              <a:ext uri="{FF2B5EF4-FFF2-40B4-BE49-F238E27FC236}">
                <a16:creationId xmlns:a16="http://schemas.microsoft.com/office/drawing/2014/main" id="{2AD5F5D5-D912-1E28-8D0B-6A31E6640966}"/>
              </a:ext>
            </a:extLst>
          </p:cNvPr>
          <p:cNvSpPr txBox="1"/>
          <p:nvPr/>
        </p:nvSpPr>
        <p:spPr>
          <a:xfrm>
            <a:off x="9583314" y="545035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Select a strategy or skill</a:t>
            </a:r>
          </a:p>
        </p:txBody>
      </p:sp>
      <p:pic>
        <p:nvPicPr>
          <p:cNvPr id="1049" name="Graphic 1048" descr="Badge Tick1 with solid fill">
            <a:extLst>
              <a:ext uri="{FF2B5EF4-FFF2-40B4-BE49-F238E27FC236}">
                <a16:creationId xmlns:a16="http://schemas.microsoft.com/office/drawing/2014/main" id="{76B4CC78-5140-FBA4-2AF7-5ED375BA1E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6799" y="5850398"/>
            <a:ext cx="270772" cy="270772"/>
          </a:xfrm>
          <a:prstGeom prst="rect">
            <a:avLst/>
          </a:prstGeom>
        </p:spPr>
      </p:pic>
      <p:sp>
        <p:nvSpPr>
          <p:cNvPr id="1050" name="TextBox 1049">
            <a:extLst>
              <a:ext uri="{FF2B5EF4-FFF2-40B4-BE49-F238E27FC236}">
                <a16:creationId xmlns:a16="http://schemas.microsoft.com/office/drawing/2014/main" id="{0C18D6E4-3E0F-1F8B-A477-831A60DAC191}"/>
              </a:ext>
            </a:extLst>
          </p:cNvPr>
          <p:cNvSpPr txBox="1"/>
          <p:nvPr/>
        </p:nvSpPr>
        <p:spPr>
          <a:xfrm>
            <a:off x="9551946" y="58061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Plan the next action</a:t>
            </a:r>
          </a:p>
        </p:txBody>
      </p:sp>
    </p:spTree>
    <p:extLst>
      <p:ext uri="{BB962C8B-B14F-4D97-AF65-F5344CB8AC3E}">
        <p14:creationId xmlns:p14="http://schemas.microsoft.com/office/powerpoint/2010/main" val="1151025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0B964-C972-B138-4574-9E5532002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4912098-9CE4-133C-6726-36691F1FA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Loop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1579826-37EF-47B6-756C-00655D8D1F9A}"/>
              </a:ext>
            </a:extLst>
          </p:cNvPr>
          <p:cNvGrpSpPr/>
          <p:nvPr/>
        </p:nvGrpSpPr>
        <p:grpSpPr>
          <a:xfrm>
            <a:off x="3901323" y="111334"/>
            <a:ext cx="3213986" cy="2424895"/>
            <a:chOff x="3901323" y="111334"/>
            <a:chExt cx="3213986" cy="2424895"/>
          </a:xfrm>
        </p:grpSpPr>
        <p:pic>
          <p:nvPicPr>
            <p:cNvPr id="42" name="Picture 41" descr="A blue and white rectangular object&#10;&#10;AI-generated content may be incorrect.">
              <a:extLst>
                <a:ext uri="{FF2B5EF4-FFF2-40B4-BE49-F238E27FC236}">
                  <a16:creationId xmlns:a16="http://schemas.microsoft.com/office/drawing/2014/main" id="{D506D25C-35A1-6F28-EB4C-E75631909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323" y="111334"/>
              <a:ext cx="3054424" cy="2424895"/>
            </a:xfrm>
            <a:prstGeom prst="rect">
              <a:avLst/>
            </a:prstGeom>
          </p:spPr>
        </p:pic>
        <p:sp>
          <p:nvSpPr>
            <p:cNvPr id="29" name="Terminator 28">
              <a:extLst>
                <a:ext uri="{FF2B5EF4-FFF2-40B4-BE49-F238E27FC236}">
                  <a16:creationId xmlns:a16="http://schemas.microsoft.com/office/drawing/2014/main" id="{8D1CE5B0-749E-7D62-199E-37DBFBAAFC3F}"/>
                </a:ext>
              </a:extLst>
            </p:cNvPr>
            <p:cNvSpPr/>
            <p:nvPr/>
          </p:nvSpPr>
          <p:spPr>
            <a:xfrm>
              <a:off x="3974398" y="179436"/>
              <a:ext cx="2878740" cy="630273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>
                      <a:lumMod val="75000"/>
                    </a:schemeClr>
                  </a:solidFill>
                </a:rPr>
                <a:t>Observations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Receive input from the environment 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Evaluate the action results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2E3B5D-3338-C556-63F3-FC9C5BA6AE27}"/>
                </a:ext>
              </a:extLst>
            </p:cNvPr>
            <p:cNvSpPr txBox="1"/>
            <p:nvPr/>
          </p:nvSpPr>
          <p:spPr>
            <a:xfrm>
              <a:off x="4269586" y="940264"/>
              <a:ext cx="1518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User query</a:t>
              </a:r>
            </a:p>
          </p:txBody>
        </p:sp>
        <p:pic>
          <p:nvPicPr>
            <p:cNvPr id="44" name="Graphic 43" descr="Badge Tick1 with solid fill">
              <a:extLst>
                <a:ext uri="{FF2B5EF4-FFF2-40B4-BE49-F238E27FC236}">
                  <a16:creationId xmlns:a16="http://schemas.microsoft.com/office/drawing/2014/main" id="{96AB854C-12DF-7C3F-9152-A2D4D4CF5E2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40890" y="1018274"/>
              <a:ext cx="228696" cy="228696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575CF5D-8F1A-B613-B253-7210A11B6553}"/>
                </a:ext>
              </a:extLst>
            </p:cNvPr>
            <p:cNvSpPr txBox="1"/>
            <p:nvPr/>
          </p:nvSpPr>
          <p:spPr>
            <a:xfrm>
              <a:off x="5639413" y="965507"/>
              <a:ext cx="1475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Tool output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70FE55C-5A4A-88B9-D975-B8B96AE09889}"/>
                </a:ext>
              </a:extLst>
            </p:cNvPr>
            <p:cNvSpPr txBox="1"/>
            <p:nvPr/>
          </p:nvSpPr>
          <p:spPr>
            <a:xfrm>
              <a:off x="4299280" y="1212948"/>
              <a:ext cx="21485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System feedback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05AB678-FD98-12A2-EBE6-5E7F97AE32CE}"/>
                </a:ext>
              </a:extLst>
            </p:cNvPr>
            <p:cNvSpPr txBox="1"/>
            <p:nvPr/>
          </p:nvSpPr>
          <p:spPr>
            <a:xfrm>
              <a:off x="4284758" y="1591957"/>
              <a:ext cx="2709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Update internal variables</a:t>
              </a:r>
            </a:p>
          </p:txBody>
        </p:sp>
        <p:pic>
          <p:nvPicPr>
            <p:cNvPr id="52" name="Graphic 51" descr="Badge Tick1 with solid fill">
              <a:extLst>
                <a:ext uri="{FF2B5EF4-FFF2-40B4-BE49-F238E27FC236}">
                  <a16:creationId xmlns:a16="http://schemas.microsoft.com/office/drawing/2014/main" id="{0A53F314-F601-B240-5CB9-194464E094C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42812" y="1625559"/>
              <a:ext cx="256468" cy="256468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F6CBE2E-1052-D5A9-CD06-B1D57C67F143}"/>
                </a:ext>
              </a:extLst>
            </p:cNvPr>
            <p:cNvSpPr txBox="1"/>
            <p:nvPr/>
          </p:nvSpPr>
          <p:spPr>
            <a:xfrm>
              <a:off x="4313381" y="1868696"/>
              <a:ext cx="23200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Decide if to continue</a:t>
              </a:r>
            </a:p>
          </p:txBody>
        </p:sp>
        <p:pic>
          <p:nvPicPr>
            <p:cNvPr id="54" name="Graphic 53" descr="Badge Tick1 with solid fill">
              <a:extLst>
                <a:ext uri="{FF2B5EF4-FFF2-40B4-BE49-F238E27FC236}">
                  <a16:creationId xmlns:a16="http://schemas.microsoft.com/office/drawing/2014/main" id="{943C0D1F-4094-7A84-50E9-599D736965E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27965" y="1895141"/>
              <a:ext cx="256468" cy="256468"/>
            </a:xfrm>
            <a:prstGeom prst="rect">
              <a:avLst/>
            </a:prstGeom>
          </p:spPr>
        </p:pic>
        <p:pic>
          <p:nvPicPr>
            <p:cNvPr id="55" name="Graphic 54" descr="Badge Tick1 with solid fill">
              <a:extLst>
                <a:ext uri="{FF2B5EF4-FFF2-40B4-BE49-F238E27FC236}">
                  <a16:creationId xmlns:a16="http://schemas.microsoft.com/office/drawing/2014/main" id="{35DE5C05-AA05-57D9-DEE4-E1511D99476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32199" y="2168108"/>
              <a:ext cx="256468" cy="256468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582B182-B96E-6488-5473-30C5BCD1E16D}"/>
                </a:ext>
              </a:extLst>
            </p:cNvPr>
            <p:cNvSpPr txBox="1"/>
            <p:nvPr/>
          </p:nvSpPr>
          <p:spPr>
            <a:xfrm>
              <a:off x="4313381" y="2125388"/>
              <a:ext cx="2546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Check if the goal met</a:t>
              </a:r>
            </a:p>
          </p:txBody>
        </p:sp>
        <p:pic>
          <p:nvPicPr>
            <p:cNvPr id="57" name="Graphic 56" descr="Badge Tick1 with solid fill">
              <a:extLst>
                <a:ext uri="{FF2B5EF4-FFF2-40B4-BE49-F238E27FC236}">
                  <a16:creationId xmlns:a16="http://schemas.microsoft.com/office/drawing/2014/main" id="{3D9C5F3B-A2B0-B69D-E2EC-7396AEC7825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43862" y="1265015"/>
              <a:ext cx="228696" cy="228696"/>
            </a:xfrm>
            <a:prstGeom prst="rect">
              <a:avLst/>
            </a:prstGeom>
          </p:spPr>
        </p:pic>
        <p:pic>
          <p:nvPicPr>
            <p:cNvPr id="58" name="Graphic 57" descr="Badge Tick1 with solid fill">
              <a:extLst>
                <a:ext uri="{FF2B5EF4-FFF2-40B4-BE49-F238E27FC236}">
                  <a16:creationId xmlns:a16="http://schemas.microsoft.com/office/drawing/2014/main" id="{B5236C9D-21F0-ECC1-A739-AE2F89CFF93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28535" y="1013734"/>
              <a:ext cx="228696" cy="228696"/>
            </a:xfrm>
            <a:prstGeom prst="rect">
              <a:avLst/>
            </a:prstGeom>
          </p:spPr>
        </p:pic>
      </p:grp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AE87A5-3C7D-E60C-FFC2-93BFDE639943}"/>
              </a:ext>
            </a:extLst>
          </p:cNvPr>
          <p:cNvSpPr txBox="1">
            <a:spLocks/>
          </p:cNvSpPr>
          <p:nvPr/>
        </p:nvSpPr>
        <p:spPr bwMode="auto">
          <a:xfrm>
            <a:off x="680321" y="2654492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Agents do NOT see or sense</a:t>
            </a: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 the world directly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C4660E-D5F1-05E3-B52E-313FAE3C82C1}"/>
              </a:ext>
            </a:extLst>
          </p:cNvPr>
          <p:cNvSpPr txBox="1">
            <a:spLocks/>
          </p:cNvSpPr>
          <p:nvPr/>
        </p:nvSpPr>
        <p:spPr>
          <a:xfrm>
            <a:off x="1348043" y="3384910"/>
            <a:ext cx="10325401" cy="436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Agents observe the environment via what being given --- text, numbers, tool outputs (structured data), etc.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F34CE4-14D6-7388-1AF6-645FD4A6912B}"/>
              </a:ext>
            </a:extLst>
          </p:cNvPr>
          <p:cNvSpPr txBox="1">
            <a:spLocks/>
          </p:cNvSpPr>
          <p:nvPr/>
        </p:nvSpPr>
        <p:spPr>
          <a:xfrm>
            <a:off x="1348043" y="4251477"/>
            <a:ext cx="9589131" cy="436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Observation is not understanding, which may be incomplete and/or inaccurate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DC23E1D-F8E8-CF67-9F58-E1577E4B3234}"/>
              </a:ext>
            </a:extLst>
          </p:cNvPr>
          <p:cNvSpPr txBox="1">
            <a:spLocks/>
          </p:cNvSpPr>
          <p:nvPr/>
        </p:nvSpPr>
        <p:spPr>
          <a:xfrm>
            <a:off x="1348043" y="5266043"/>
            <a:ext cx="9589131" cy="436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 b="1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Better observation </a:t>
            </a: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leads to </a:t>
            </a:r>
            <a:r>
              <a:rPr lang="en-US" b="1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better decisions/behaviors</a:t>
            </a:r>
          </a:p>
        </p:txBody>
      </p:sp>
    </p:spTree>
    <p:extLst>
      <p:ext uri="{BB962C8B-B14F-4D97-AF65-F5344CB8AC3E}">
        <p14:creationId xmlns:p14="http://schemas.microsoft.com/office/powerpoint/2010/main" val="3565224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B7164-1298-31C8-6A1A-5A9B7633C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5F7C4B51-0684-6893-27BA-35826E6A6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4736" y="1723563"/>
            <a:ext cx="3548713" cy="35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8FD5BA-82DB-971C-8E39-B9B2EC58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Loop</a:t>
            </a:r>
          </a:p>
        </p:txBody>
      </p:sp>
      <p:pic>
        <p:nvPicPr>
          <p:cNvPr id="2" name="图片 7" descr="形状, 箭头&#10;&#10;AI 生成的内容可能不正确。">
            <a:extLst>
              <a:ext uri="{FF2B5EF4-FFF2-40B4-BE49-F238E27FC236}">
                <a16:creationId xmlns:a16="http://schemas.microsoft.com/office/drawing/2014/main" id="{BA6D5282-5A0F-050B-77A9-4FE136CF9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30255">
            <a:off x="3910979" y="2154424"/>
            <a:ext cx="2843812" cy="2010777"/>
          </a:xfrm>
          <a:prstGeom prst="rect">
            <a:avLst/>
          </a:prstGeom>
        </p:spPr>
      </p:pic>
      <p:pic>
        <p:nvPicPr>
          <p:cNvPr id="4" name="图片 6">
            <a:extLst>
              <a:ext uri="{FF2B5EF4-FFF2-40B4-BE49-F238E27FC236}">
                <a16:creationId xmlns:a16="http://schemas.microsoft.com/office/drawing/2014/main" id="{32CA5F47-D3C4-FCDF-E155-9F72F73B7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1209">
            <a:off x="3484357" y="3397475"/>
            <a:ext cx="3144308" cy="173468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483A9344-BE78-C1F7-81AF-002D20307239}"/>
              </a:ext>
            </a:extLst>
          </p:cNvPr>
          <p:cNvSpPr/>
          <p:nvPr/>
        </p:nvSpPr>
        <p:spPr>
          <a:xfrm>
            <a:off x="83616" y="1961929"/>
            <a:ext cx="3382049" cy="34260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Environment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47804E6-F542-F08E-77AE-07DBFBF8B6B9}"/>
              </a:ext>
            </a:extLst>
          </p:cNvPr>
          <p:cNvSpPr/>
          <p:nvPr/>
        </p:nvSpPr>
        <p:spPr>
          <a:xfrm>
            <a:off x="11067334" y="2476560"/>
            <a:ext cx="1007067" cy="9488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63D3866-10A1-8AFD-0ED1-5D1BF606D678}"/>
              </a:ext>
            </a:extLst>
          </p:cNvPr>
          <p:cNvSpPr/>
          <p:nvPr/>
        </p:nvSpPr>
        <p:spPr>
          <a:xfrm>
            <a:off x="6820605" y="1497010"/>
            <a:ext cx="2949696" cy="290792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5B83680-2436-7283-31CA-92F1EF3E7B24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8533447" y="1484484"/>
            <a:ext cx="3037421" cy="99207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D6952FA-4BC6-4FA3-A0BF-A83A38BBD702}"/>
              </a:ext>
            </a:extLst>
          </p:cNvPr>
          <p:cNvCxnSpPr>
            <a:cxnSpLocks/>
            <a:endCxn id="33" idx="4"/>
          </p:cNvCxnSpPr>
          <p:nvPr/>
        </p:nvCxnSpPr>
        <p:spPr>
          <a:xfrm flipV="1">
            <a:off x="8820813" y="3425381"/>
            <a:ext cx="2750055" cy="93153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rminator 40">
            <a:extLst>
              <a:ext uri="{FF2B5EF4-FFF2-40B4-BE49-F238E27FC236}">
                <a16:creationId xmlns:a16="http://schemas.microsoft.com/office/drawing/2014/main" id="{7A230F98-9A62-2D08-DEDA-4C235D3200A9}"/>
              </a:ext>
            </a:extLst>
          </p:cNvPr>
          <p:cNvSpPr/>
          <p:nvPr/>
        </p:nvSpPr>
        <p:spPr>
          <a:xfrm>
            <a:off x="8757422" y="2838363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C79CF3-32D4-6A46-F4DF-EADAEB1503CD}"/>
              </a:ext>
            </a:extLst>
          </p:cNvPr>
          <p:cNvGrpSpPr/>
          <p:nvPr/>
        </p:nvGrpSpPr>
        <p:grpSpPr>
          <a:xfrm>
            <a:off x="3901323" y="111334"/>
            <a:ext cx="3213986" cy="2424895"/>
            <a:chOff x="3901323" y="111334"/>
            <a:chExt cx="3213986" cy="2424895"/>
          </a:xfrm>
        </p:grpSpPr>
        <p:pic>
          <p:nvPicPr>
            <p:cNvPr id="42" name="Picture 41" descr="A blue and white rectangular object&#10;&#10;AI-generated content may be incorrect.">
              <a:extLst>
                <a:ext uri="{FF2B5EF4-FFF2-40B4-BE49-F238E27FC236}">
                  <a16:creationId xmlns:a16="http://schemas.microsoft.com/office/drawing/2014/main" id="{B315314F-80ED-99A8-D004-1C9F96F02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323" y="111334"/>
              <a:ext cx="3054424" cy="2424895"/>
            </a:xfrm>
            <a:prstGeom prst="rect">
              <a:avLst/>
            </a:prstGeom>
          </p:spPr>
        </p:pic>
        <p:sp>
          <p:nvSpPr>
            <p:cNvPr id="29" name="Terminator 28">
              <a:extLst>
                <a:ext uri="{FF2B5EF4-FFF2-40B4-BE49-F238E27FC236}">
                  <a16:creationId xmlns:a16="http://schemas.microsoft.com/office/drawing/2014/main" id="{8C9E4551-E80D-F862-A1A5-B805DCF8BA2E}"/>
                </a:ext>
              </a:extLst>
            </p:cNvPr>
            <p:cNvSpPr/>
            <p:nvPr/>
          </p:nvSpPr>
          <p:spPr>
            <a:xfrm>
              <a:off x="3974398" y="179436"/>
              <a:ext cx="2878740" cy="630273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>
                      <a:lumMod val="75000"/>
                    </a:schemeClr>
                  </a:solidFill>
                </a:rPr>
                <a:t>Observations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Receive input from the environment 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Evaluate the action results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6ABAF2E-F5B2-17D2-84E3-2B6932E848F7}"/>
                </a:ext>
              </a:extLst>
            </p:cNvPr>
            <p:cNvSpPr txBox="1"/>
            <p:nvPr/>
          </p:nvSpPr>
          <p:spPr>
            <a:xfrm>
              <a:off x="4269586" y="940264"/>
              <a:ext cx="1518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User query</a:t>
              </a:r>
            </a:p>
          </p:txBody>
        </p:sp>
        <p:pic>
          <p:nvPicPr>
            <p:cNvPr id="44" name="Graphic 43" descr="Badge Tick1 with solid fill">
              <a:extLst>
                <a:ext uri="{FF2B5EF4-FFF2-40B4-BE49-F238E27FC236}">
                  <a16:creationId xmlns:a16="http://schemas.microsoft.com/office/drawing/2014/main" id="{65C986FE-8BCF-26BF-FE62-BB8278166B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0890" y="1018274"/>
              <a:ext cx="228696" cy="228696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8A0060D-D985-A6C4-EA83-471990BA1C43}"/>
                </a:ext>
              </a:extLst>
            </p:cNvPr>
            <p:cNvSpPr txBox="1"/>
            <p:nvPr/>
          </p:nvSpPr>
          <p:spPr>
            <a:xfrm>
              <a:off x="5639413" y="965507"/>
              <a:ext cx="1475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Tool output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52F1F99-FE7F-9A14-22C0-AF2409F032E5}"/>
                </a:ext>
              </a:extLst>
            </p:cNvPr>
            <p:cNvSpPr txBox="1"/>
            <p:nvPr/>
          </p:nvSpPr>
          <p:spPr>
            <a:xfrm>
              <a:off x="4299280" y="1212948"/>
              <a:ext cx="21485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System feedback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F4B11C2-3F28-0886-083A-10535E77B32D}"/>
                </a:ext>
              </a:extLst>
            </p:cNvPr>
            <p:cNvSpPr txBox="1"/>
            <p:nvPr/>
          </p:nvSpPr>
          <p:spPr>
            <a:xfrm>
              <a:off x="4284758" y="1591957"/>
              <a:ext cx="2709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Update internal variables</a:t>
              </a:r>
            </a:p>
          </p:txBody>
        </p:sp>
        <p:pic>
          <p:nvPicPr>
            <p:cNvPr id="52" name="Graphic 51" descr="Badge Tick1 with solid fill">
              <a:extLst>
                <a:ext uri="{FF2B5EF4-FFF2-40B4-BE49-F238E27FC236}">
                  <a16:creationId xmlns:a16="http://schemas.microsoft.com/office/drawing/2014/main" id="{AC6F1061-ADF8-2507-5B6D-BE662802EA8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42812" y="1625559"/>
              <a:ext cx="256468" cy="256468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72F978D-0343-236F-3D7D-3EB73DFA79BE}"/>
                </a:ext>
              </a:extLst>
            </p:cNvPr>
            <p:cNvSpPr txBox="1"/>
            <p:nvPr/>
          </p:nvSpPr>
          <p:spPr>
            <a:xfrm>
              <a:off x="4313381" y="1868696"/>
              <a:ext cx="23200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Decide if to continue</a:t>
              </a:r>
            </a:p>
          </p:txBody>
        </p:sp>
        <p:pic>
          <p:nvPicPr>
            <p:cNvPr id="54" name="Graphic 53" descr="Badge Tick1 with solid fill">
              <a:extLst>
                <a:ext uri="{FF2B5EF4-FFF2-40B4-BE49-F238E27FC236}">
                  <a16:creationId xmlns:a16="http://schemas.microsoft.com/office/drawing/2014/main" id="{D8B42394-A7E0-4513-7980-54654033813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27965" y="1895141"/>
              <a:ext cx="256468" cy="256468"/>
            </a:xfrm>
            <a:prstGeom prst="rect">
              <a:avLst/>
            </a:prstGeom>
          </p:spPr>
        </p:pic>
        <p:pic>
          <p:nvPicPr>
            <p:cNvPr id="55" name="Graphic 54" descr="Badge Tick1 with solid fill">
              <a:extLst>
                <a:ext uri="{FF2B5EF4-FFF2-40B4-BE49-F238E27FC236}">
                  <a16:creationId xmlns:a16="http://schemas.microsoft.com/office/drawing/2014/main" id="{630E9B08-3020-2E37-65A6-643294D5DD4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2199" y="2168108"/>
              <a:ext cx="256468" cy="256468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697E861-6F55-5661-E048-BA79120A0764}"/>
                </a:ext>
              </a:extLst>
            </p:cNvPr>
            <p:cNvSpPr txBox="1"/>
            <p:nvPr/>
          </p:nvSpPr>
          <p:spPr>
            <a:xfrm>
              <a:off x="4313381" y="2125388"/>
              <a:ext cx="2546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Check if the goal met</a:t>
              </a:r>
            </a:p>
          </p:txBody>
        </p:sp>
        <p:pic>
          <p:nvPicPr>
            <p:cNvPr id="57" name="Graphic 56" descr="Badge Tick1 with solid fill">
              <a:extLst>
                <a:ext uri="{FF2B5EF4-FFF2-40B4-BE49-F238E27FC236}">
                  <a16:creationId xmlns:a16="http://schemas.microsoft.com/office/drawing/2014/main" id="{03CDEE8B-C0C3-1CE5-70D6-E5C82B1E172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3862" y="1265015"/>
              <a:ext cx="228696" cy="228696"/>
            </a:xfrm>
            <a:prstGeom prst="rect">
              <a:avLst/>
            </a:prstGeom>
          </p:spPr>
        </p:pic>
        <p:pic>
          <p:nvPicPr>
            <p:cNvPr id="58" name="Graphic 57" descr="Badge Tick1 with solid fill">
              <a:extLst>
                <a:ext uri="{FF2B5EF4-FFF2-40B4-BE49-F238E27FC236}">
                  <a16:creationId xmlns:a16="http://schemas.microsoft.com/office/drawing/2014/main" id="{47B7E35A-0137-9C16-AD02-908D94B2899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28535" y="1013734"/>
              <a:ext cx="228696" cy="228696"/>
            </a:xfrm>
            <a:prstGeom prst="rect">
              <a:avLst/>
            </a:prstGeom>
          </p:spPr>
        </p:pic>
      </p:grpSp>
      <p:pic>
        <p:nvPicPr>
          <p:cNvPr id="59" name="Picture 58" descr="A green and white rectangular object&#10;&#10;AI-generated content may be incorrect.">
            <a:extLst>
              <a:ext uri="{FF2B5EF4-FFF2-40B4-BE49-F238E27FC236}">
                <a16:creationId xmlns:a16="http://schemas.microsoft.com/office/drawing/2014/main" id="{31FB20E9-E87D-6380-6ADE-0B1B9A9B8A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91791" y="4820552"/>
            <a:ext cx="3261347" cy="2032725"/>
          </a:xfrm>
          <a:prstGeom prst="rect">
            <a:avLst/>
          </a:prstGeom>
        </p:spPr>
      </p:pic>
      <p:pic>
        <p:nvPicPr>
          <p:cNvPr id="63" name="Graphic 62" descr="Badge Tick1 with solid fill">
            <a:extLst>
              <a:ext uri="{FF2B5EF4-FFF2-40B4-BE49-F238E27FC236}">
                <a16:creationId xmlns:a16="http://schemas.microsoft.com/office/drawing/2014/main" id="{F6D6F049-6E3B-6DD2-666F-278865C5A7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4929888"/>
            <a:ext cx="285901" cy="285901"/>
          </a:xfrm>
          <a:prstGeom prst="rect">
            <a:avLst/>
          </a:prstGeom>
        </p:spPr>
      </p:pic>
      <p:sp>
        <p:nvSpPr>
          <p:cNvPr id="30" name="Terminator 29">
            <a:extLst>
              <a:ext uri="{FF2B5EF4-FFF2-40B4-BE49-F238E27FC236}">
                <a16:creationId xmlns:a16="http://schemas.microsoft.com/office/drawing/2014/main" id="{8407D219-9E26-255A-1106-8E26B4D1738B}"/>
              </a:ext>
            </a:extLst>
          </p:cNvPr>
          <p:cNvSpPr/>
          <p:nvPr/>
        </p:nvSpPr>
        <p:spPr>
          <a:xfrm>
            <a:off x="3961792" y="6194632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Actions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Execute the chosen action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E72F72F3-B3E2-CFF9-099B-59FF3463E355}"/>
              </a:ext>
            </a:extLst>
          </p:cNvPr>
          <p:cNvSpPr txBox="1"/>
          <p:nvPr/>
        </p:nvSpPr>
        <p:spPr>
          <a:xfrm>
            <a:off x="4297826" y="4929888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Call a tool or API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77AC63C8-5DD1-2B50-76F1-6B680496C862}"/>
              </a:ext>
            </a:extLst>
          </p:cNvPr>
          <p:cNvSpPr txBox="1"/>
          <p:nvPr/>
        </p:nvSpPr>
        <p:spPr>
          <a:xfrm>
            <a:off x="4307097" y="5272276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Ask a question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68BF9980-7768-80C0-B796-E827D6314FE6}"/>
              </a:ext>
            </a:extLst>
          </p:cNvPr>
          <p:cNvSpPr txBox="1"/>
          <p:nvPr/>
        </p:nvSpPr>
        <p:spPr>
          <a:xfrm>
            <a:off x="4286386" y="5636850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Generate a response</a:t>
            </a:r>
          </a:p>
        </p:txBody>
      </p:sp>
      <p:pic>
        <p:nvPicPr>
          <p:cNvPr id="1035" name="Graphic 1034" descr="Badge Tick1 with solid fill">
            <a:extLst>
              <a:ext uri="{FF2B5EF4-FFF2-40B4-BE49-F238E27FC236}">
                <a16:creationId xmlns:a16="http://schemas.microsoft.com/office/drawing/2014/main" id="{943E0C19-3C50-A97D-EE0D-1238D36853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5643175"/>
            <a:ext cx="298370" cy="298370"/>
          </a:xfrm>
          <a:prstGeom prst="rect">
            <a:avLst/>
          </a:prstGeom>
        </p:spPr>
      </p:pic>
      <p:pic>
        <p:nvPicPr>
          <p:cNvPr id="1037" name="Graphic 1036" descr="Badge Tick1 with solid fill">
            <a:extLst>
              <a:ext uri="{FF2B5EF4-FFF2-40B4-BE49-F238E27FC236}">
                <a16:creationId xmlns:a16="http://schemas.microsoft.com/office/drawing/2014/main" id="{9C56F98C-6AD8-0176-6705-282E0A21D3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6" y="5280297"/>
            <a:ext cx="298369" cy="298369"/>
          </a:xfrm>
          <a:prstGeom prst="rect">
            <a:avLst/>
          </a:prstGeom>
        </p:spPr>
      </p:pic>
      <p:pic>
        <p:nvPicPr>
          <p:cNvPr id="1039" name="Picture 103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FFAA196C-2359-F41E-C543-E691566356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4079436"/>
            <a:ext cx="2689727" cy="2635145"/>
          </a:xfrm>
          <a:prstGeom prst="rect">
            <a:avLst/>
          </a:prstGeom>
        </p:spPr>
      </p:pic>
      <p:sp>
        <p:nvSpPr>
          <p:cNvPr id="1041" name="Terminator 1040">
            <a:extLst>
              <a:ext uri="{FF2B5EF4-FFF2-40B4-BE49-F238E27FC236}">
                <a16:creationId xmlns:a16="http://schemas.microsoft.com/office/drawing/2014/main" id="{32D9DA46-15E1-B069-1E19-645E802A6C51}"/>
              </a:ext>
            </a:extLst>
          </p:cNvPr>
          <p:cNvSpPr/>
          <p:nvPr/>
        </p:nvSpPr>
        <p:spPr>
          <a:xfrm>
            <a:off x="9493428" y="4202675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Decide what to do next</a:t>
            </a:r>
          </a:p>
        </p:txBody>
      </p:sp>
      <p:pic>
        <p:nvPicPr>
          <p:cNvPr id="1042" name="Graphic 1041" descr="Badge Tick1 with solid fill">
            <a:extLst>
              <a:ext uri="{FF2B5EF4-FFF2-40B4-BE49-F238E27FC236}">
                <a16:creationId xmlns:a16="http://schemas.microsoft.com/office/drawing/2014/main" id="{A6F92614-4E61-B4D6-0FFB-C22FDBCE94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20757" y="5129963"/>
            <a:ext cx="270772" cy="270772"/>
          </a:xfrm>
          <a:prstGeom prst="rect">
            <a:avLst/>
          </a:prstGeom>
        </p:spPr>
      </p:pic>
      <p:sp>
        <p:nvSpPr>
          <p:cNvPr id="1043" name="TextBox 1042">
            <a:extLst>
              <a:ext uri="{FF2B5EF4-FFF2-40B4-BE49-F238E27FC236}">
                <a16:creationId xmlns:a16="http://schemas.microsoft.com/office/drawing/2014/main" id="{618F8552-20F3-E331-AE1D-77FA098127D7}"/>
              </a:ext>
            </a:extLst>
          </p:cNvPr>
          <p:cNvSpPr txBox="1"/>
          <p:nvPr/>
        </p:nvSpPr>
        <p:spPr>
          <a:xfrm>
            <a:off x="9583314" y="50909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Interpret the situation</a:t>
            </a:r>
          </a:p>
        </p:txBody>
      </p:sp>
      <p:pic>
        <p:nvPicPr>
          <p:cNvPr id="1047" name="Graphic 1046" descr="Badge Tick1 with solid fill">
            <a:extLst>
              <a:ext uri="{FF2B5EF4-FFF2-40B4-BE49-F238E27FC236}">
                <a16:creationId xmlns:a16="http://schemas.microsoft.com/office/drawing/2014/main" id="{8829359A-92A1-B009-A670-6F1EF1C153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8782" y="5484245"/>
            <a:ext cx="270772" cy="270772"/>
          </a:xfrm>
          <a:prstGeom prst="rect">
            <a:avLst/>
          </a:prstGeom>
        </p:spPr>
      </p:pic>
      <p:sp>
        <p:nvSpPr>
          <p:cNvPr id="1048" name="TextBox 1047">
            <a:extLst>
              <a:ext uri="{FF2B5EF4-FFF2-40B4-BE49-F238E27FC236}">
                <a16:creationId xmlns:a16="http://schemas.microsoft.com/office/drawing/2014/main" id="{6C764E2C-C9F6-3817-495A-65C430C10A18}"/>
              </a:ext>
            </a:extLst>
          </p:cNvPr>
          <p:cNvSpPr txBox="1"/>
          <p:nvPr/>
        </p:nvSpPr>
        <p:spPr>
          <a:xfrm>
            <a:off x="9583314" y="545035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Select a strategy or skill</a:t>
            </a:r>
          </a:p>
        </p:txBody>
      </p:sp>
      <p:pic>
        <p:nvPicPr>
          <p:cNvPr id="1049" name="Graphic 1048" descr="Badge Tick1 with solid fill">
            <a:extLst>
              <a:ext uri="{FF2B5EF4-FFF2-40B4-BE49-F238E27FC236}">
                <a16:creationId xmlns:a16="http://schemas.microsoft.com/office/drawing/2014/main" id="{06C25FB9-7352-EB3B-3059-D3A080239C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6799" y="5850398"/>
            <a:ext cx="270772" cy="270772"/>
          </a:xfrm>
          <a:prstGeom prst="rect">
            <a:avLst/>
          </a:prstGeom>
        </p:spPr>
      </p:pic>
      <p:sp>
        <p:nvSpPr>
          <p:cNvPr id="1050" name="TextBox 1049">
            <a:extLst>
              <a:ext uri="{FF2B5EF4-FFF2-40B4-BE49-F238E27FC236}">
                <a16:creationId xmlns:a16="http://schemas.microsoft.com/office/drawing/2014/main" id="{1CAFD42B-38BD-1CF3-C41E-C07AFD0AD002}"/>
              </a:ext>
            </a:extLst>
          </p:cNvPr>
          <p:cNvSpPr txBox="1"/>
          <p:nvPr/>
        </p:nvSpPr>
        <p:spPr>
          <a:xfrm>
            <a:off x="9551946" y="58061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Plan the next action</a:t>
            </a:r>
          </a:p>
        </p:txBody>
      </p:sp>
    </p:spTree>
    <p:extLst>
      <p:ext uri="{BB962C8B-B14F-4D97-AF65-F5344CB8AC3E}">
        <p14:creationId xmlns:p14="http://schemas.microsoft.com/office/powerpoint/2010/main" val="2828299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46F12-7E48-5F66-8BC5-97481ABE0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9B2BC4B6-5DB1-DC4E-D0B4-00DA9777A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4736" y="1723563"/>
            <a:ext cx="3548713" cy="35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C0F837-35FA-0A8A-ECB9-F9B9D15B0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Loop</a:t>
            </a:r>
          </a:p>
        </p:txBody>
      </p:sp>
      <p:pic>
        <p:nvPicPr>
          <p:cNvPr id="2" name="图片 7" descr="形状, 箭头&#10;&#10;AI 生成的内容可能不正确。">
            <a:extLst>
              <a:ext uri="{FF2B5EF4-FFF2-40B4-BE49-F238E27FC236}">
                <a16:creationId xmlns:a16="http://schemas.microsoft.com/office/drawing/2014/main" id="{0EBA4C77-0CE7-0599-C3C1-3867EE0BD5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30255">
            <a:off x="3910979" y="2154424"/>
            <a:ext cx="2843812" cy="2010777"/>
          </a:xfrm>
          <a:prstGeom prst="rect">
            <a:avLst/>
          </a:prstGeom>
        </p:spPr>
      </p:pic>
      <p:pic>
        <p:nvPicPr>
          <p:cNvPr id="4" name="图片 6">
            <a:extLst>
              <a:ext uri="{FF2B5EF4-FFF2-40B4-BE49-F238E27FC236}">
                <a16:creationId xmlns:a16="http://schemas.microsoft.com/office/drawing/2014/main" id="{7086DE98-CA31-9D16-816C-5E8339B15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1209">
            <a:off x="3484357" y="3397475"/>
            <a:ext cx="3144308" cy="173468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15F20D5F-7010-7BC0-D901-CCA82B7E1887}"/>
              </a:ext>
            </a:extLst>
          </p:cNvPr>
          <p:cNvSpPr/>
          <p:nvPr/>
        </p:nvSpPr>
        <p:spPr>
          <a:xfrm>
            <a:off x="83616" y="1961929"/>
            <a:ext cx="3382049" cy="34260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Environment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E0000C3-8F4E-BBFF-E47A-C61CA6AC9A0C}"/>
              </a:ext>
            </a:extLst>
          </p:cNvPr>
          <p:cNvSpPr/>
          <p:nvPr/>
        </p:nvSpPr>
        <p:spPr>
          <a:xfrm>
            <a:off x="11067334" y="2476560"/>
            <a:ext cx="1007067" cy="9488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67D3009-CABC-82D3-9DA7-79747EFC4EF0}"/>
              </a:ext>
            </a:extLst>
          </p:cNvPr>
          <p:cNvSpPr/>
          <p:nvPr/>
        </p:nvSpPr>
        <p:spPr>
          <a:xfrm>
            <a:off x="6820605" y="1497010"/>
            <a:ext cx="2949696" cy="290792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B81F26-6A90-847D-386A-9774C5EE9AED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8533447" y="1484484"/>
            <a:ext cx="3037421" cy="99207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6D38815-054B-CEE7-6059-BB94056FAD24}"/>
              </a:ext>
            </a:extLst>
          </p:cNvPr>
          <p:cNvCxnSpPr>
            <a:cxnSpLocks/>
            <a:endCxn id="33" idx="4"/>
          </p:cNvCxnSpPr>
          <p:nvPr/>
        </p:nvCxnSpPr>
        <p:spPr>
          <a:xfrm flipV="1">
            <a:off x="8820813" y="3425381"/>
            <a:ext cx="2750055" cy="93153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rminator 40">
            <a:extLst>
              <a:ext uri="{FF2B5EF4-FFF2-40B4-BE49-F238E27FC236}">
                <a16:creationId xmlns:a16="http://schemas.microsoft.com/office/drawing/2014/main" id="{68C4D83B-F350-65A8-2886-577DF2CEE8A0}"/>
              </a:ext>
            </a:extLst>
          </p:cNvPr>
          <p:cNvSpPr/>
          <p:nvPr/>
        </p:nvSpPr>
        <p:spPr>
          <a:xfrm>
            <a:off x="8757422" y="2838363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</p:txBody>
      </p:sp>
      <p:pic>
        <p:nvPicPr>
          <p:cNvPr id="59" name="Picture 58" descr="A green and white rectangular object&#10;&#10;AI-generated content may be incorrect.">
            <a:extLst>
              <a:ext uri="{FF2B5EF4-FFF2-40B4-BE49-F238E27FC236}">
                <a16:creationId xmlns:a16="http://schemas.microsoft.com/office/drawing/2014/main" id="{E861D71A-9CD0-0B4F-47E9-4B8205803B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91791" y="4820552"/>
            <a:ext cx="3261347" cy="2032725"/>
          </a:xfrm>
          <a:prstGeom prst="rect">
            <a:avLst/>
          </a:prstGeom>
        </p:spPr>
      </p:pic>
      <p:pic>
        <p:nvPicPr>
          <p:cNvPr id="63" name="Graphic 62" descr="Badge Tick1 with solid fill">
            <a:extLst>
              <a:ext uri="{FF2B5EF4-FFF2-40B4-BE49-F238E27FC236}">
                <a16:creationId xmlns:a16="http://schemas.microsoft.com/office/drawing/2014/main" id="{48D7F9E8-71E8-2874-0FF0-33575F0D6A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9688" y="4929888"/>
            <a:ext cx="285901" cy="285901"/>
          </a:xfrm>
          <a:prstGeom prst="rect">
            <a:avLst/>
          </a:prstGeom>
        </p:spPr>
      </p:pic>
      <p:sp>
        <p:nvSpPr>
          <p:cNvPr id="30" name="Terminator 29">
            <a:extLst>
              <a:ext uri="{FF2B5EF4-FFF2-40B4-BE49-F238E27FC236}">
                <a16:creationId xmlns:a16="http://schemas.microsoft.com/office/drawing/2014/main" id="{7DD3AF28-F3C8-CE6E-641B-D97ABBD01DB0}"/>
              </a:ext>
            </a:extLst>
          </p:cNvPr>
          <p:cNvSpPr/>
          <p:nvPr/>
        </p:nvSpPr>
        <p:spPr>
          <a:xfrm>
            <a:off x="3961792" y="6194632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Actions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Execute the chosen action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30770265-1328-34D9-9F0B-DA50CFAE8FCF}"/>
              </a:ext>
            </a:extLst>
          </p:cNvPr>
          <p:cNvSpPr txBox="1"/>
          <p:nvPr/>
        </p:nvSpPr>
        <p:spPr>
          <a:xfrm>
            <a:off x="4297826" y="4929888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Call a tool or API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4ECECC68-6333-4A36-7CDA-1210980A6E6F}"/>
              </a:ext>
            </a:extLst>
          </p:cNvPr>
          <p:cNvSpPr txBox="1"/>
          <p:nvPr/>
        </p:nvSpPr>
        <p:spPr>
          <a:xfrm>
            <a:off x="4307097" y="5272276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Ask a question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213A5A36-E085-4652-7C90-084DE682EBBA}"/>
              </a:ext>
            </a:extLst>
          </p:cNvPr>
          <p:cNvSpPr txBox="1"/>
          <p:nvPr/>
        </p:nvSpPr>
        <p:spPr>
          <a:xfrm>
            <a:off x="4286386" y="5636850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Generate a response</a:t>
            </a:r>
          </a:p>
        </p:txBody>
      </p:sp>
      <p:pic>
        <p:nvPicPr>
          <p:cNvPr id="1035" name="Graphic 1034" descr="Badge Tick1 with solid fill">
            <a:extLst>
              <a:ext uri="{FF2B5EF4-FFF2-40B4-BE49-F238E27FC236}">
                <a16:creationId xmlns:a16="http://schemas.microsoft.com/office/drawing/2014/main" id="{22845734-0FF6-1D82-C99F-1792616934C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9688" y="5643175"/>
            <a:ext cx="298370" cy="298370"/>
          </a:xfrm>
          <a:prstGeom prst="rect">
            <a:avLst/>
          </a:prstGeom>
        </p:spPr>
      </p:pic>
      <p:pic>
        <p:nvPicPr>
          <p:cNvPr id="1037" name="Graphic 1036" descr="Badge Tick1 with solid fill">
            <a:extLst>
              <a:ext uri="{FF2B5EF4-FFF2-40B4-BE49-F238E27FC236}">
                <a16:creationId xmlns:a16="http://schemas.microsoft.com/office/drawing/2014/main" id="{B90F508F-1858-878F-1178-97CE6CB5BD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9686" y="5280297"/>
            <a:ext cx="298369" cy="298369"/>
          </a:xfrm>
          <a:prstGeom prst="rect">
            <a:avLst/>
          </a:prstGeom>
        </p:spPr>
      </p:pic>
      <p:pic>
        <p:nvPicPr>
          <p:cNvPr id="1039" name="Picture 103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4F4AC45C-B5FA-28C8-B649-614862B91E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4079436"/>
            <a:ext cx="2689727" cy="2635145"/>
          </a:xfrm>
          <a:prstGeom prst="rect">
            <a:avLst/>
          </a:prstGeom>
        </p:spPr>
      </p:pic>
      <p:sp>
        <p:nvSpPr>
          <p:cNvPr id="1041" name="Terminator 1040">
            <a:extLst>
              <a:ext uri="{FF2B5EF4-FFF2-40B4-BE49-F238E27FC236}">
                <a16:creationId xmlns:a16="http://schemas.microsoft.com/office/drawing/2014/main" id="{AF2C2CB5-1C01-E119-BD4A-F1FC187E5197}"/>
              </a:ext>
            </a:extLst>
          </p:cNvPr>
          <p:cNvSpPr/>
          <p:nvPr/>
        </p:nvSpPr>
        <p:spPr>
          <a:xfrm>
            <a:off x="9493428" y="4202675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Decide what to do next</a:t>
            </a:r>
          </a:p>
        </p:txBody>
      </p:sp>
      <p:pic>
        <p:nvPicPr>
          <p:cNvPr id="1042" name="Graphic 1041" descr="Badge Tick1 with solid fill">
            <a:extLst>
              <a:ext uri="{FF2B5EF4-FFF2-40B4-BE49-F238E27FC236}">
                <a16:creationId xmlns:a16="http://schemas.microsoft.com/office/drawing/2014/main" id="{D4AF0260-CF1D-CBAD-07B5-BF5D7F6170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20757" y="5129963"/>
            <a:ext cx="270772" cy="270772"/>
          </a:xfrm>
          <a:prstGeom prst="rect">
            <a:avLst/>
          </a:prstGeom>
        </p:spPr>
      </p:pic>
      <p:sp>
        <p:nvSpPr>
          <p:cNvPr id="1043" name="TextBox 1042">
            <a:extLst>
              <a:ext uri="{FF2B5EF4-FFF2-40B4-BE49-F238E27FC236}">
                <a16:creationId xmlns:a16="http://schemas.microsoft.com/office/drawing/2014/main" id="{84A92392-CA6C-1011-38D9-658C5CBFB627}"/>
              </a:ext>
            </a:extLst>
          </p:cNvPr>
          <p:cNvSpPr txBox="1"/>
          <p:nvPr/>
        </p:nvSpPr>
        <p:spPr>
          <a:xfrm>
            <a:off x="9583314" y="50909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Interpret the situation</a:t>
            </a:r>
          </a:p>
        </p:txBody>
      </p:sp>
      <p:pic>
        <p:nvPicPr>
          <p:cNvPr id="1047" name="Graphic 1046" descr="Badge Tick1 with solid fill">
            <a:extLst>
              <a:ext uri="{FF2B5EF4-FFF2-40B4-BE49-F238E27FC236}">
                <a16:creationId xmlns:a16="http://schemas.microsoft.com/office/drawing/2014/main" id="{B0918A88-5563-6EFB-F2AB-C53DF92777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18782" y="5484245"/>
            <a:ext cx="270772" cy="270772"/>
          </a:xfrm>
          <a:prstGeom prst="rect">
            <a:avLst/>
          </a:prstGeom>
        </p:spPr>
      </p:pic>
      <p:sp>
        <p:nvSpPr>
          <p:cNvPr id="1048" name="TextBox 1047">
            <a:extLst>
              <a:ext uri="{FF2B5EF4-FFF2-40B4-BE49-F238E27FC236}">
                <a16:creationId xmlns:a16="http://schemas.microsoft.com/office/drawing/2014/main" id="{4CA465CC-FFCE-C274-C76C-5CF76DE9DF54}"/>
              </a:ext>
            </a:extLst>
          </p:cNvPr>
          <p:cNvSpPr txBox="1"/>
          <p:nvPr/>
        </p:nvSpPr>
        <p:spPr>
          <a:xfrm>
            <a:off x="9583314" y="545035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Select a strategy or skill</a:t>
            </a:r>
          </a:p>
        </p:txBody>
      </p:sp>
      <p:pic>
        <p:nvPicPr>
          <p:cNvPr id="1049" name="Graphic 1048" descr="Badge Tick1 with solid fill">
            <a:extLst>
              <a:ext uri="{FF2B5EF4-FFF2-40B4-BE49-F238E27FC236}">
                <a16:creationId xmlns:a16="http://schemas.microsoft.com/office/drawing/2014/main" id="{24F20E11-1FD8-9A28-89D5-817D00F94CB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16799" y="5850398"/>
            <a:ext cx="270772" cy="270772"/>
          </a:xfrm>
          <a:prstGeom prst="rect">
            <a:avLst/>
          </a:prstGeom>
        </p:spPr>
      </p:pic>
      <p:sp>
        <p:nvSpPr>
          <p:cNvPr id="1050" name="TextBox 1049">
            <a:extLst>
              <a:ext uri="{FF2B5EF4-FFF2-40B4-BE49-F238E27FC236}">
                <a16:creationId xmlns:a16="http://schemas.microsoft.com/office/drawing/2014/main" id="{72F9EE28-1B52-0DDA-8D6F-A728D2A209E1}"/>
              </a:ext>
            </a:extLst>
          </p:cNvPr>
          <p:cNvSpPr txBox="1"/>
          <p:nvPr/>
        </p:nvSpPr>
        <p:spPr>
          <a:xfrm>
            <a:off x="9551946" y="58061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Plan the next action</a:t>
            </a:r>
          </a:p>
        </p:txBody>
      </p:sp>
    </p:spTree>
    <p:extLst>
      <p:ext uri="{BB962C8B-B14F-4D97-AF65-F5344CB8AC3E}">
        <p14:creationId xmlns:p14="http://schemas.microsoft.com/office/powerpoint/2010/main" val="1248669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8FE8C-CAB6-E406-BFE4-757D75423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FD7D678-D8E4-7B6C-8B20-AC44DADE0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56478"/>
            <a:ext cx="11151123" cy="794252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pic>
        <p:nvPicPr>
          <p:cNvPr id="4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096BC975-E436-B17A-FAE0-671D8280D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9487" y="2920605"/>
            <a:ext cx="1327560" cy="132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ser Icon Images – Browse 2,200,893 Stock Photos, Vectors ...">
            <a:extLst>
              <a:ext uri="{FF2B5EF4-FFF2-40B4-BE49-F238E27FC236}">
                <a16:creationId xmlns:a16="http://schemas.microsoft.com/office/drawing/2014/main" id="{D351E363-63ED-A111-1910-DFB4007F5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19" y="5794845"/>
            <a:ext cx="1213939" cy="8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65D8CEA2-B0E2-B181-45A5-4CF40DB35FF6}"/>
              </a:ext>
            </a:extLst>
          </p:cNvPr>
          <p:cNvCxnSpPr>
            <a:cxnSpLocks/>
          </p:cNvCxnSpPr>
          <p:nvPr/>
        </p:nvCxnSpPr>
        <p:spPr>
          <a:xfrm rot="10800000">
            <a:off x="5419520" y="4086567"/>
            <a:ext cx="12700" cy="2308888"/>
          </a:xfrm>
          <a:prstGeom prst="curvedConnector3">
            <a:avLst>
              <a:gd name="adj1" fmla="val 6541465"/>
            </a:avLst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382DE68-7C41-76EA-7509-44667982B1AC}"/>
              </a:ext>
            </a:extLst>
          </p:cNvPr>
          <p:cNvCxnSpPr>
            <a:cxnSpLocks/>
          </p:cNvCxnSpPr>
          <p:nvPr/>
        </p:nvCxnSpPr>
        <p:spPr>
          <a:xfrm>
            <a:off x="2732651" y="3885608"/>
            <a:ext cx="2481467" cy="0"/>
          </a:xfrm>
          <a:prstGeom prst="straightConnector1">
            <a:avLst/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urved Connector 22">
            <a:extLst>
              <a:ext uri="{FF2B5EF4-FFF2-40B4-BE49-F238E27FC236}">
                <a16:creationId xmlns:a16="http://schemas.microsoft.com/office/drawing/2014/main" id="{06775536-B605-2AA1-526E-C0F02C692110}"/>
              </a:ext>
            </a:extLst>
          </p:cNvPr>
          <p:cNvCxnSpPr>
            <a:cxnSpLocks/>
          </p:cNvCxnSpPr>
          <p:nvPr/>
        </p:nvCxnSpPr>
        <p:spPr>
          <a:xfrm rot="10800000">
            <a:off x="6530924" y="4086567"/>
            <a:ext cx="12700" cy="2308888"/>
          </a:xfrm>
          <a:prstGeom prst="curvedConnector3">
            <a:avLst>
              <a:gd name="adj1" fmla="val -6365850"/>
            </a:avLst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Download High-Quality ChatGPT Icon PNG ...">
            <a:extLst>
              <a:ext uri="{FF2B5EF4-FFF2-40B4-BE49-F238E27FC236}">
                <a16:creationId xmlns:a16="http://schemas.microsoft.com/office/drawing/2014/main" id="{11237E42-18CA-B41B-EE06-7091764F2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211" y="1225947"/>
            <a:ext cx="977125" cy="97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C505616-3EC2-EBD5-E98C-B9CFF24B062D}"/>
              </a:ext>
            </a:extLst>
          </p:cNvPr>
          <p:cNvSpPr txBox="1"/>
          <p:nvPr/>
        </p:nvSpPr>
        <p:spPr>
          <a:xfrm>
            <a:off x="3796013" y="4453175"/>
            <a:ext cx="210109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Check Apple’s current stock price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C6A104-B846-E3E0-E776-86AACB08C131}"/>
              </a:ext>
            </a:extLst>
          </p:cNvPr>
          <p:cNvSpPr txBox="1"/>
          <p:nvPr/>
        </p:nvSpPr>
        <p:spPr>
          <a:xfrm>
            <a:off x="5856620" y="5086812"/>
            <a:ext cx="314673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According the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tool, the Apple’s current stock price is $248.04</a:t>
            </a: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20C1C739-3906-055D-D75F-E1AB40CE4CE6}"/>
              </a:ext>
            </a:extLst>
          </p:cNvPr>
          <p:cNvSpPr/>
          <p:nvPr/>
        </p:nvSpPr>
        <p:spPr>
          <a:xfrm>
            <a:off x="4650060" y="1438507"/>
            <a:ext cx="1087140" cy="1919690"/>
          </a:xfrm>
          <a:custGeom>
            <a:avLst/>
            <a:gdLst>
              <a:gd name="csX0" fmla="*/ 0 w 1583473"/>
              <a:gd name="csY0" fmla="*/ 0 h 1873405"/>
              <a:gd name="csX1" fmla="*/ 345687 w 1583473"/>
              <a:gd name="csY1" fmla="*/ 11152 h 1873405"/>
              <a:gd name="csX2" fmla="*/ 557561 w 1583473"/>
              <a:gd name="csY2" fmla="*/ 33454 h 1873405"/>
              <a:gd name="csX3" fmla="*/ 646770 w 1583473"/>
              <a:gd name="csY3" fmla="*/ 55756 h 1873405"/>
              <a:gd name="csX4" fmla="*/ 758282 w 1583473"/>
              <a:gd name="csY4" fmla="*/ 89210 h 1873405"/>
              <a:gd name="csX5" fmla="*/ 825190 w 1583473"/>
              <a:gd name="csY5" fmla="*/ 111513 h 1873405"/>
              <a:gd name="csX6" fmla="*/ 858643 w 1583473"/>
              <a:gd name="csY6" fmla="*/ 122664 h 1873405"/>
              <a:gd name="csX7" fmla="*/ 880946 w 1583473"/>
              <a:gd name="csY7" fmla="*/ 144966 h 1873405"/>
              <a:gd name="csX8" fmla="*/ 947853 w 1583473"/>
              <a:gd name="csY8" fmla="*/ 167269 h 1873405"/>
              <a:gd name="csX9" fmla="*/ 970156 w 1583473"/>
              <a:gd name="csY9" fmla="*/ 189571 h 1873405"/>
              <a:gd name="csX10" fmla="*/ 1037063 w 1583473"/>
              <a:gd name="csY10" fmla="*/ 211873 h 1873405"/>
              <a:gd name="csX11" fmla="*/ 1115121 w 1583473"/>
              <a:gd name="csY11" fmla="*/ 267630 h 1873405"/>
              <a:gd name="csX12" fmla="*/ 1170878 w 1583473"/>
              <a:gd name="csY12" fmla="*/ 323386 h 1873405"/>
              <a:gd name="csX13" fmla="*/ 1260087 w 1583473"/>
              <a:gd name="csY13" fmla="*/ 401444 h 1873405"/>
              <a:gd name="csX14" fmla="*/ 1282390 w 1583473"/>
              <a:gd name="csY14" fmla="*/ 423747 h 1873405"/>
              <a:gd name="csX15" fmla="*/ 1326995 w 1583473"/>
              <a:gd name="csY15" fmla="*/ 479503 h 1873405"/>
              <a:gd name="csX16" fmla="*/ 1371600 w 1583473"/>
              <a:gd name="csY16" fmla="*/ 535259 h 1873405"/>
              <a:gd name="csX17" fmla="*/ 1382751 w 1583473"/>
              <a:gd name="csY17" fmla="*/ 568713 h 1873405"/>
              <a:gd name="csX18" fmla="*/ 1427356 w 1583473"/>
              <a:gd name="csY18" fmla="*/ 624469 h 1873405"/>
              <a:gd name="csX19" fmla="*/ 1505414 w 1583473"/>
              <a:gd name="csY19" fmla="*/ 858644 h 1873405"/>
              <a:gd name="csX20" fmla="*/ 1538868 w 1583473"/>
              <a:gd name="csY20" fmla="*/ 959005 h 1873405"/>
              <a:gd name="csX21" fmla="*/ 1550019 w 1583473"/>
              <a:gd name="csY21" fmla="*/ 992459 h 1873405"/>
              <a:gd name="csX22" fmla="*/ 1561170 w 1583473"/>
              <a:gd name="csY22" fmla="*/ 1048215 h 1873405"/>
              <a:gd name="csX23" fmla="*/ 1572321 w 1583473"/>
              <a:gd name="csY23" fmla="*/ 1092820 h 1873405"/>
              <a:gd name="csX24" fmla="*/ 1583473 w 1583473"/>
              <a:gd name="csY24" fmla="*/ 1159727 h 1873405"/>
              <a:gd name="csX25" fmla="*/ 1572321 w 1583473"/>
              <a:gd name="csY25" fmla="*/ 1471961 h 1873405"/>
              <a:gd name="csX26" fmla="*/ 1550019 w 1583473"/>
              <a:gd name="csY26" fmla="*/ 1572322 h 1873405"/>
              <a:gd name="csX27" fmla="*/ 1516565 w 1583473"/>
              <a:gd name="csY27" fmla="*/ 1694986 h 1873405"/>
              <a:gd name="csX28" fmla="*/ 1494263 w 1583473"/>
              <a:gd name="csY28" fmla="*/ 1761893 h 1873405"/>
              <a:gd name="csX29" fmla="*/ 1483112 w 1583473"/>
              <a:gd name="csY29" fmla="*/ 1795347 h 1873405"/>
              <a:gd name="csX30" fmla="*/ 1460809 w 1583473"/>
              <a:gd name="csY30" fmla="*/ 1828800 h 1873405"/>
              <a:gd name="csX31" fmla="*/ 1438507 w 1583473"/>
              <a:gd name="csY31" fmla="*/ 1873405 h 18734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583473" h="1873405">
                <a:moveTo>
                  <a:pt x="0" y="0"/>
                </a:moveTo>
                <a:lnTo>
                  <a:pt x="345687" y="11152"/>
                </a:lnTo>
                <a:cubicBezTo>
                  <a:pt x="415368" y="14393"/>
                  <a:pt x="488234" y="21900"/>
                  <a:pt x="557561" y="33454"/>
                </a:cubicBezTo>
                <a:cubicBezTo>
                  <a:pt x="639170" y="47055"/>
                  <a:pt x="586451" y="38521"/>
                  <a:pt x="646770" y="55756"/>
                </a:cubicBezTo>
                <a:cubicBezTo>
                  <a:pt x="764748" y="89465"/>
                  <a:pt x="599271" y="36207"/>
                  <a:pt x="758282" y="89210"/>
                </a:cubicBezTo>
                <a:lnTo>
                  <a:pt x="825190" y="111513"/>
                </a:lnTo>
                <a:lnTo>
                  <a:pt x="858643" y="122664"/>
                </a:lnTo>
                <a:cubicBezTo>
                  <a:pt x="866077" y="130098"/>
                  <a:pt x="871542" y="140264"/>
                  <a:pt x="880946" y="144966"/>
                </a:cubicBezTo>
                <a:cubicBezTo>
                  <a:pt x="901973" y="155479"/>
                  <a:pt x="947853" y="167269"/>
                  <a:pt x="947853" y="167269"/>
                </a:cubicBezTo>
                <a:cubicBezTo>
                  <a:pt x="955287" y="174703"/>
                  <a:pt x="960752" y="184869"/>
                  <a:pt x="970156" y="189571"/>
                </a:cubicBezTo>
                <a:cubicBezTo>
                  <a:pt x="991183" y="200084"/>
                  <a:pt x="1037063" y="211873"/>
                  <a:pt x="1037063" y="211873"/>
                </a:cubicBezTo>
                <a:cubicBezTo>
                  <a:pt x="1089980" y="264790"/>
                  <a:pt x="1061720" y="249828"/>
                  <a:pt x="1115121" y="267630"/>
                </a:cubicBezTo>
                <a:cubicBezTo>
                  <a:pt x="1133707" y="286215"/>
                  <a:pt x="1149009" y="308806"/>
                  <a:pt x="1170878" y="323386"/>
                </a:cubicBezTo>
                <a:cubicBezTo>
                  <a:pt x="1226200" y="360268"/>
                  <a:pt x="1194854" y="336211"/>
                  <a:pt x="1260087" y="401444"/>
                </a:cubicBezTo>
                <a:cubicBezTo>
                  <a:pt x="1267521" y="408878"/>
                  <a:pt x="1276558" y="414999"/>
                  <a:pt x="1282390" y="423747"/>
                </a:cubicBezTo>
                <a:cubicBezTo>
                  <a:pt x="1351031" y="526709"/>
                  <a:pt x="1263437" y="400056"/>
                  <a:pt x="1326995" y="479503"/>
                </a:cubicBezTo>
                <a:cubicBezTo>
                  <a:pt x="1383264" y="549839"/>
                  <a:pt x="1317748" y="481407"/>
                  <a:pt x="1371600" y="535259"/>
                </a:cubicBezTo>
                <a:cubicBezTo>
                  <a:pt x="1375317" y="546410"/>
                  <a:pt x="1377494" y="558199"/>
                  <a:pt x="1382751" y="568713"/>
                </a:cubicBezTo>
                <a:cubicBezTo>
                  <a:pt x="1396818" y="596847"/>
                  <a:pt x="1406612" y="603725"/>
                  <a:pt x="1427356" y="624469"/>
                </a:cubicBezTo>
                <a:lnTo>
                  <a:pt x="1505414" y="858644"/>
                </a:lnTo>
                <a:lnTo>
                  <a:pt x="1538868" y="959005"/>
                </a:lnTo>
                <a:cubicBezTo>
                  <a:pt x="1542585" y="970156"/>
                  <a:pt x="1547714" y="980933"/>
                  <a:pt x="1550019" y="992459"/>
                </a:cubicBezTo>
                <a:cubicBezTo>
                  <a:pt x="1553736" y="1011044"/>
                  <a:pt x="1557059" y="1029713"/>
                  <a:pt x="1561170" y="1048215"/>
                </a:cubicBezTo>
                <a:cubicBezTo>
                  <a:pt x="1564495" y="1063176"/>
                  <a:pt x="1569315" y="1077792"/>
                  <a:pt x="1572321" y="1092820"/>
                </a:cubicBezTo>
                <a:cubicBezTo>
                  <a:pt x="1576755" y="1114991"/>
                  <a:pt x="1579756" y="1137425"/>
                  <a:pt x="1583473" y="1159727"/>
                </a:cubicBezTo>
                <a:cubicBezTo>
                  <a:pt x="1579756" y="1263805"/>
                  <a:pt x="1578621" y="1368007"/>
                  <a:pt x="1572321" y="1471961"/>
                </a:cubicBezTo>
                <a:cubicBezTo>
                  <a:pt x="1570920" y="1495083"/>
                  <a:pt x="1555453" y="1547870"/>
                  <a:pt x="1550019" y="1572322"/>
                </a:cubicBezTo>
                <a:cubicBezTo>
                  <a:pt x="1529004" y="1666892"/>
                  <a:pt x="1551378" y="1590548"/>
                  <a:pt x="1516565" y="1694986"/>
                </a:cubicBezTo>
                <a:lnTo>
                  <a:pt x="1494263" y="1761893"/>
                </a:lnTo>
                <a:cubicBezTo>
                  <a:pt x="1490546" y="1773044"/>
                  <a:pt x="1489632" y="1785567"/>
                  <a:pt x="1483112" y="1795347"/>
                </a:cubicBezTo>
                <a:lnTo>
                  <a:pt x="1460809" y="1828800"/>
                </a:lnTo>
                <a:cubicBezTo>
                  <a:pt x="1447996" y="1867241"/>
                  <a:pt x="1457970" y="1853942"/>
                  <a:pt x="1438507" y="1873405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2D7BA6-2410-C0BC-9F1A-11D37626D0EB}"/>
              </a:ext>
            </a:extLst>
          </p:cNvPr>
          <p:cNvSpPr txBox="1"/>
          <p:nvPr/>
        </p:nvSpPr>
        <p:spPr>
          <a:xfrm>
            <a:off x="4817666" y="1625605"/>
            <a:ext cx="342651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i="1">
                <a:solidFill>
                  <a:schemeClr val="bg1"/>
                </a:solidFill>
              </a:rPr>
              <a:t>Thought</a:t>
            </a:r>
            <a:r>
              <a:rPr lang="en-US" sz="1600">
                <a:solidFill>
                  <a:schemeClr val="bg1"/>
                </a:solidFill>
              </a:rPr>
              <a:t>: I need to find the current stock price of Apple (AAPL). </a:t>
            </a:r>
          </a:p>
          <a:p>
            <a:r>
              <a:rPr lang="en-US" sz="1600" i="1">
                <a:solidFill>
                  <a:schemeClr val="bg1"/>
                </a:solidFill>
              </a:rPr>
              <a:t>Action</a:t>
            </a:r>
            <a:r>
              <a:rPr lang="en-US" sz="1600">
                <a:solidFill>
                  <a:schemeClr val="bg1"/>
                </a:solidFill>
              </a:rPr>
              <a:t>: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679CDA20-E920-82D9-B8E5-03068E092FBC}"/>
              </a:ext>
            </a:extLst>
          </p:cNvPr>
          <p:cNvSpPr/>
          <p:nvPr/>
        </p:nvSpPr>
        <p:spPr>
          <a:xfrm>
            <a:off x="3780263" y="1750742"/>
            <a:ext cx="1433855" cy="1857854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BA112C-1035-1D66-9230-400A2310E2FD}"/>
              </a:ext>
            </a:extLst>
          </p:cNvPr>
          <p:cNvSpPr txBox="1"/>
          <p:nvPr/>
        </p:nvSpPr>
        <p:spPr>
          <a:xfrm>
            <a:off x="3433532" y="2558589"/>
            <a:ext cx="871881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Prompt</a:t>
            </a:r>
          </a:p>
        </p:txBody>
      </p:sp>
      <p:pic>
        <p:nvPicPr>
          <p:cNvPr id="1032" name="Picture 8" descr="Service Tool icon on white background 2386433 Vector Art at Vecteezy">
            <a:extLst>
              <a:ext uri="{FF2B5EF4-FFF2-40B4-BE49-F238E27FC236}">
                <a16:creationId xmlns:a16="http://schemas.microsoft.com/office/drawing/2014/main" id="{33252D2D-B261-2264-8C9D-78386E8F6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216" y="3261558"/>
            <a:ext cx="694071" cy="69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B0728D49-4739-63C4-ACFF-22E1AD4BBF55}"/>
              </a:ext>
            </a:extLst>
          </p:cNvPr>
          <p:cNvSpPr txBox="1"/>
          <p:nvPr/>
        </p:nvSpPr>
        <p:spPr>
          <a:xfrm>
            <a:off x="9762981" y="3193096"/>
            <a:ext cx="206846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Use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 to get the Apple’s stock price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DAEE5B61-467E-1C1F-3618-D912C2AF920D}"/>
              </a:ext>
            </a:extLst>
          </p:cNvPr>
          <p:cNvSpPr/>
          <p:nvPr/>
        </p:nvSpPr>
        <p:spPr>
          <a:xfrm rot="7491132">
            <a:off x="7404595" y="2496568"/>
            <a:ext cx="1260492" cy="1684054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4BAC7B13-D913-392D-86D2-1A707D707AAA}"/>
              </a:ext>
            </a:extLst>
          </p:cNvPr>
          <p:cNvSpPr/>
          <p:nvPr/>
        </p:nvSpPr>
        <p:spPr>
          <a:xfrm rot="18170730">
            <a:off x="7410371" y="3025618"/>
            <a:ext cx="1124540" cy="1727689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4D1B34A-FC7E-1256-E4A8-F55A8B63D39B}"/>
              </a:ext>
            </a:extLst>
          </p:cNvPr>
          <p:cNvSpPr txBox="1"/>
          <p:nvPr/>
        </p:nvSpPr>
        <p:spPr>
          <a:xfrm rot="2003150">
            <a:off x="7733623" y="4114550"/>
            <a:ext cx="92283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$248.04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6A66735-50C9-0335-9161-227529C0F790}"/>
              </a:ext>
            </a:extLst>
          </p:cNvPr>
          <p:cNvSpPr txBox="1"/>
          <p:nvPr/>
        </p:nvSpPr>
        <p:spPr>
          <a:xfrm rot="2454063">
            <a:off x="7232759" y="2794255"/>
            <a:ext cx="118904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Apple’s stock price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0D36F946-BA9F-FA51-9D80-8156B1B801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58" y="1941131"/>
            <a:ext cx="2928849" cy="370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55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B9527-288E-05E6-4E15-15901EBF8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92634F2-E114-CE2A-738B-B55C2966D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F4B8765-F297-909B-987A-6675A3ACB752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4604037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Let’s see how this paradigm works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034B2D-33E0-4EF8-552E-5E144D623B28}"/>
              </a:ext>
            </a:extLst>
          </p:cNvPr>
          <p:cNvSpPr txBox="1">
            <a:spLocks/>
          </p:cNvSpPr>
          <p:nvPr/>
        </p:nvSpPr>
        <p:spPr>
          <a:xfrm>
            <a:off x="1163039" y="2535711"/>
            <a:ext cx="4932961" cy="436502"/>
          </a:xfrm>
          <a:prstGeom prst="rect">
            <a:avLst/>
          </a:prstGeom>
        </p:spPr>
        <p:txBody>
          <a:bodyPr vert="horz" lIns="91440" tIns="45720" rIns="91440" bIns="45720" anchor="t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8945" indent="-448945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/>
              </a:rPr>
              <a:t>Go to </a:t>
            </a:r>
            <a:r>
              <a:rPr lang="en-US" sz="2200" dirty="0">
                <a:solidFill>
                  <a:schemeClr val="bg1"/>
                </a:solidFill>
                <a:latin typeface="+mj-lt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https://react.warmpix.com</a:t>
            </a:r>
            <a:endParaRPr lang="en-US" dirty="0">
              <a:solidFill>
                <a:schemeClr val="bg1"/>
              </a:solidFill>
              <a:latin typeface="+mj-lt"/>
              <a:cs typeface="Times New Roman"/>
            </a:endParaRPr>
          </a:p>
          <a:p>
            <a:pPr marL="448945" indent="-448945">
              <a:buSzPct val="100000"/>
              <a:buFont typeface="Wingdings" panose="05000000000000000000" pitchFamily="2" charset="2"/>
              <a:buChar char="Ø"/>
            </a:pPr>
            <a:endParaRPr lang="en-US">
              <a:solidFill>
                <a:schemeClr val="bg1"/>
              </a:solidFill>
              <a:cs typeface="Times New Roman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3C3DD14-6F29-841D-800A-DDB00C7687EB}"/>
              </a:ext>
            </a:extLst>
          </p:cNvPr>
          <p:cNvSpPr txBox="1">
            <a:spLocks/>
          </p:cNvSpPr>
          <p:nvPr/>
        </p:nvSpPr>
        <p:spPr bwMode="auto">
          <a:xfrm>
            <a:off x="609989" y="3774138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Define agent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5D1A8C-2DDD-F105-603C-68AFC9A4E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208" y="1362131"/>
            <a:ext cx="6678792" cy="532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2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6842A-E48D-0CFA-860E-D6904841E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B2D9EB1-4565-D0D8-759A-501BDF0C8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56478"/>
            <a:ext cx="11151123" cy="794252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pic>
        <p:nvPicPr>
          <p:cNvPr id="4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34ADCDBE-824F-8082-5037-1301794A3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9487" y="2920605"/>
            <a:ext cx="1327560" cy="132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ser Icon Images – Browse 2,200,893 Stock Photos, Vectors ...">
            <a:extLst>
              <a:ext uri="{FF2B5EF4-FFF2-40B4-BE49-F238E27FC236}">
                <a16:creationId xmlns:a16="http://schemas.microsoft.com/office/drawing/2014/main" id="{E8781F74-45BC-10CC-5E55-D64434C57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519" y="5794845"/>
            <a:ext cx="1213939" cy="8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575D5E82-C53D-5BB7-4696-31BB93B57BCC}"/>
              </a:ext>
            </a:extLst>
          </p:cNvPr>
          <p:cNvCxnSpPr>
            <a:cxnSpLocks/>
          </p:cNvCxnSpPr>
          <p:nvPr/>
        </p:nvCxnSpPr>
        <p:spPr>
          <a:xfrm rot="10800000">
            <a:off x="5419520" y="4086567"/>
            <a:ext cx="12700" cy="2308888"/>
          </a:xfrm>
          <a:prstGeom prst="curvedConnector3">
            <a:avLst>
              <a:gd name="adj1" fmla="val 6541465"/>
            </a:avLst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9FA35F5-5C72-774B-1627-694B540C05ED}"/>
              </a:ext>
            </a:extLst>
          </p:cNvPr>
          <p:cNvCxnSpPr>
            <a:cxnSpLocks/>
          </p:cNvCxnSpPr>
          <p:nvPr/>
        </p:nvCxnSpPr>
        <p:spPr>
          <a:xfrm>
            <a:off x="2732651" y="3885608"/>
            <a:ext cx="2481467" cy="0"/>
          </a:xfrm>
          <a:prstGeom prst="straightConnector1">
            <a:avLst/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urved Connector 22">
            <a:extLst>
              <a:ext uri="{FF2B5EF4-FFF2-40B4-BE49-F238E27FC236}">
                <a16:creationId xmlns:a16="http://schemas.microsoft.com/office/drawing/2014/main" id="{EB29CA7C-6C01-89BB-B5F3-5EB85F3443D4}"/>
              </a:ext>
            </a:extLst>
          </p:cNvPr>
          <p:cNvCxnSpPr>
            <a:cxnSpLocks/>
          </p:cNvCxnSpPr>
          <p:nvPr/>
        </p:nvCxnSpPr>
        <p:spPr>
          <a:xfrm rot="10800000">
            <a:off x="6530924" y="4086567"/>
            <a:ext cx="12700" cy="2308888"/>
          </a:xfrm>
          <a:prstGeom prst="curvedConnector3">
            <a:avLst>
              <a:gd name="adj1" fmla="val -6365850"/>
            </a:avLst>
          </a:prstGeom>
          <a:ln w="2222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Download High-Quality ChatGPT Icon PNG ...">
            <a:extLst>
              <a:ext uri="{FF2B5EF4-FFF2-40B4-BE49-F238E27FC236}">
                <a16:creationId xmlns:a16="http://schemas.microsoft.com/office/drawing/2014/main" id="{A6A10B3B-D641-2AE4-EFD8-F6320B15C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211" y="1225947"/>
            <a:ext cx="977125" cy="97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38D3A55-6745-58B2-B656-DA672ABA2A63}"/>
              </a:ext>
            </a:extLst>
          </p:cNvPr>
          <p:cNvSpPr txBox="1"/>
          <p:nvPr/>
        </p:nvSpPr>
        <p:spPr>
          <a:xfrm>
            <a:off x="3796013" y="4453175"/>
            <a:ext cx="210109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Check Apple’s current stock price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415FEC-80E9-F5CB-9A03-3A3A5CFCFF4C}"/>
              </a:ext>
            </a:extLst>
          </p:cNvPr>
          <p:cNvSpPr txBox="1"/>
          <p:nvPr/>
        </p:nvSpPr>
        <p:spPr>
          <a:xfrm>
            <a:off x="5856620" y="5086812"/>
            <a:ext cx="314673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According the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tool, the Apple’s current stock price is $248.04</a:t>
            </a: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B951D849-1B4E-D15F-334C-BA029BED095D}"/>
              </a:ext>
            </a:extLst>
          </p:cNvPr>
          <p:cNvSpPr/>
          <p:nvPr/>
        </p:nvSpPr>
        <p:spPr>
          <a:xfrm>
            <a:off x="4650060" y="1438507"/>
            <a:ext cx="1087140" cy="1919690"/>
          </a:xfrm>
          <a:custGeom>
            <a:avLst/>
            <a:gdLst>
              <a:gd name="csX0" fmla="*/ 0 w 1583473"/>
              <a:gd name="csY0" fmla="*/ 0 h 1873405"/>
              <a:gd name="csX1" fmla="*/ 345687 w 1583473"/>
              <a:gd name="csY1" fmla="*/ 11152 h 1873405"/>
              <a:gd name="csX2" fmla="*/ 557561 w 1583473"/>
              <a:gd name="csY2" fmla="*/ 33454 h 1873405"/>
              <a:gd name="csX3" fmla="*/ 646770 w 1583473"/>
              <a:gd name="csY3" fmla="*/ 55756 h 1873405"/>
              <a:gd name="csX4" fmla="*/ 758282 w 1583473"/>
              <a:gd name="csY4" fmla="*/ 89210 h 1873405"/>
              <a:gd name="csX5" fmla="*/ 825190 w 1583473"/>
              <a:gd name="csY5" fmla="*/ 111513 h 1873405"/>
              <a:gd name="csX6" fmla="*/ 858643 w 1583473"/>
              <a:gd name="csY6" fmla="*/ 122664 h 1873405"/>
              <a:gd name="csX7" fmla="*/ 880946 w 1583473"/>
              <a:gd name="csY7" fmla="*/ 144966 h 1873405"/>
              <a:gd name="csX8" fmla="*/ 947853 w 1583473"/>
              <a:gd name="csY8" fmla="*/ 167269 h 1873405"/>
              <a:gd name="csX9" fmla="*/ 970156 w 1583473"/>
              <a:gd name="csY9" fmla="*/ 189571 h 1873405"/>
              <a:gd name="csX10" fmla="*/ 1037063 w 1583473"/>
              <a:gd name="csY10" fmla="*/ 211873 h 1873405"/>
              <a:gd name="csX11" fmla="*/ 1115121 w 1583473"/>
              <a:gd name="csY11" fmla="*/ 267630 h 1873405"/>
              <a:gd name="csX12" fmla="*/ 1170878 w 1583473"/>
              <a:gd name="csY12" fmla="*/ 323386 h 1873405"/>
              <a:gd name="csX13" fmla="*/ 1260087 w 1583473"/>
              <a:gd name="csY13" fmla="*/ 401444 h 1873405"/>
              <a:gd name="csX14" fmla="*/ 1282390 w 1583473"/>
              <a:gd name="csY14" fmla="*/ 423747 h 1873405"/>
              <a:gd name="csX15" fmla="*/ 1326995 w 1583473"/>
              <a:gd name="csY15" fmla="*/ 479503 h 1873405"/>
              <a:gd name="csX16" fmla="*/ 1371600 w 1583473"/>
              <a:gd name="csY16" fmla="*/ 535259 h 1873405"/>
              <a:gd name="csX17" fmla="*/ 1382751 w 1583473"/>
              <a:gd name="csY17" fmla="*/ 568713 h 1873405"/>
              <a:gd name="csX18" fmla="*/ 1427356 w 1583473"/>
              <a:gd name="csY18" fmla="*/ 624469 h 1873405"/>
              <a:gd name="csX19" fmla="*/ 1505414 w 1583473"/>
              <a:gd name="csY19" fmla="*/ 858644 h 1873405"/>
              <a:gd name="csX20" fmla="*/ 1538868 w 1583473"/>
              <a:gd name="csY20" fmla="*/ 959005 h 1873405"/>
              <a:gd name="csX21" fmla="*/ 1550019 w 1583473"/>
              <a:gd name="csY21" fmla="*/ 992459 h 1873405"/>
              <a:gd name="csX22" fmla="*/ 1561170 w 1583473"/>
              <a:gd name="csY22" fmla="*/ 1048215 h 1873405"/>
              <a:gd name="csX23" fmla="*/ 1572321 w 1583473"/>
              <a:gd name="csY23" fmla="*/ 1092820 h 1873405"/>
              <a:gd name="csX24" fmla="*/ 1583473 w 1583473"/>
              <a:gd name="csY24" fmla="*/ 1159727 h 1873405"/>
              <a:gd name="csX25" fmla="*/ 1572321 w 1583473"/>
              <a:gd name="csY25" fmla="*/ 1471961 h 1873405"/>
              <a:gd name="csX26" fmla="*/ 1550019 w 1583473"/>
              <a:gd name="csY26" fmla="*/ 1572322 h 1873405"/>
              <a:gd name="csX27" fmla="*/ 1516565 w 1583473"/>
              <a:gd name="csY27" fmla="*/ 1694986 h 1873405"/>
              <a:gd name="csX28" fmla="*/ 1494263 w 1583473"/>
              <a:gd name="csY28" fmla="*/ 1761893 h 1873405"/>
              <a:gd name="csX29" fmla="*/ 1483112 w 1583473"/>
              <a:gd name="csY29" fmla="*/ 1795347 h 1873405"/>
              <a:gd name="csX30" fmla="*/ 1460809 w 1583473"/>
              <a:gd name="csY30" fmla="*/ 1828800 h 1873405"/>
              <a:gd name="csX31" fmla="*/ 1438507 w 1583473"/>
              <a:gd name="csY31" fmla="*/ 1873405 h 18734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583473" h="1873405">
                <a:moveTo>
                  <a:pt x="0" y="0"/>
                </a:moveTo>
                <a:lnTo>
                  <a:pt x="345687" y="11152"/>
                </a:lnTo>
                <a:cubicBezTo>
                  <a:pt x="415368" y="14393"/>
                  <a:pt x="488234" y="21900"/>
                  <a:pt x="557561" y="33454"/>
                </a:cubicBezTo>
                <a:cubicBezTo>
                  <a:pt x="639170" y="47055"/>
                  <a:pt x="586451" y="38521"/>
                  <a:pt x="646770" y="55756"/>
                </a:cubicBezTo>
                <a:cubicBezTo>
                  <a:pt x="764748" y="89465"/>
                  <a:pt x="599271" y="36207"/>
                  <a:pt x="758282" y="89210"/>
                </a:cubicBezTo>
                <a:lnTo>
                  <a:pt x="825190" y="111513"/>
                </a:lnTo>
                <a:lnTo>
                  <a:pt x="858643" y="122664"/>
                </a:lnTo>
                <a:cubicBezTo>
                  <a:pt x="866077" y="130098"/>
                  <a:pt x="871542" y="140264"/>
                  <a:pt x="880946" y="144966"/>
                </a:cubicBezTo>
                <a:cubicBezTo>
                  <a:pt x="901973" y="155479"/>
                  <a:pt x="947853" y="167269"/>
                  <a:pt x="947853" y="167269"/>
                </a:cubicBezTo>
                <a:cubicBezTo>
                  <a:pt x="955287" y="174703"/>
                  <a:pt x="960752" y="184869"/>
                  <a:pt x="970156" y="189571"/>
                </a:cubicBezTo>
                <a:cubicBezTo>
                  <a:pt x="991183" y="200084"/>
                  <a:pt x="1037063" y="211873"/>
                  <a:pt x="1037063" y="211873"/>
                </a:cubicBezTo>
                <a:cubicBezTo>
                  <a:pt x="1089980" y="264790"/>
                  <a:pt x="1061720" y="249828"/>
                  <a:pt x="1115121" y="267630"/>
                </a:cubicBezTo>
                <a:cubicBezTo>
                  <a:pt x="1133707" y="286215"/>
                  <a:pt x="1149009" y="308806"/>
                  <a:pt x="1170878" y="323386"/>
                </a:cubicBezTo>
                <a:cubicBezTo>
                  <a:pt x="1226200" y="360268"/>
                  <a:pt x="1194854" y="336211"/>
                  <a:pt x="1260087" y="401444"/>
                </a:cubicBezTo>
                <a:cubicBezTo>
                  <a:pt x="1267521" y="408878"/>
                  <a:pt x="1276558" y="414999"/>
                  <a:pt x="1282390" y="423747"/>
                </a:cubicBezTo>
                <a:cubicBezTo>
                  <a:pt x="1351031" y="526709"/>
                  <a:pt x="1263437" y="400056"/>
                  <a:pt x="1326995" y="479503"/>
                </a:cubicBezTo>
                <a:cubicBezTo>
                  <a:pt x="1383264" y="549839"/>
                  <a:pt x="1317748" y="481407"/>
                  <a:pt x="1371600" y="535259"/>
                </a:cubicBezTo>
                <a:cubicBezTo>
                  <a:pt x="1375317" y="546410"/>
                  <a:pt x="1377494" y="558199"/>
                  <a:pt x="1382751" y="568713"/>
                </a:cubicBezTo>
                <a:cubicBezTo>
                  <a:pt x="1396818" y="596847"/>
                  <a:pt x="1406612" y="603725"/>
                  <a:pt x="1427356" y="624469"/>
                </a:cubicBezTo>
                <a:lnTo>
                  <a:pt x="1505414" y="858644"/>
                </a:lnTo>
                <a:lnTo>
                  <a:pt x="1538868" y="959005"/>
                </a:lnTo>
                <a:cubicBezTo>
                  <a:pt x="1542585" y="970156"/>
                  <a:pt x="1547714" y="980933"/>
                  <a:pt x="1550019" y="992459"/>
                </a:cubicBezTo>
                <a:cubicBezTo>
                  <a:pt x="1553736" y="1011044"/>
                  <a:pt x="1557059" y="1029713"/>
                  <a:pt x="1561170" y="1048215"/>
                </a:cubicBezTo>
                <a:cubicBezTo>
                  <a:pt x="1564495" y="1063176"/>
                  <a:pt x="1569315" y="1077792"/>
                  <a:pt x="1572321" y="1092820"/>
                </a:cubicBezTo>
                <a:cubicBezTo>
                  <a:pt x="1576755" y="1114991"/>
                  <a:pt x="1579756" y="1137425"/>
                  <a:pt x="1583473" y="1159727"/>
                </a:cubicBezTo>
                <a:cubicBezTo>
                  <a:pt x="1579756" y="1263805"/>
                  <a:pt x="1578621" y="1368007"/>
                  <a:pt x="1572321" y="1471961"/>
                </a:cubicBezTo>
                <a:cubicBezTo>
                  <a:pt x="1570920" y="1495083"/>
                  <a:pt x="1555453" y="1547870"/>
                  <a:pt x="1550019" y="1572322"/>
                </a:cubicBezTo>
                <a:cubicBezTo>
                  <a:pt x="1529004" y="1666892"/>
                  <a:pt x="1551378" y="1590548"/>
                  <a:pt x="1516565" y="1694986"/>
                </a:cubicBezTo>
                <a:lnTo>
                  <a:pt x="1494263" y="1761893"/>
                </a:lnTo>
                <a:cubicBezTo>
                  <a:pt x="1490546" y="1773044"/>
                  <a:pt x="1489632" y="1785567"/>
                  <a:pt x="1483112" y="1795347"/>
                </a:cubicBezTo>
                <a:lnTo>
                  <a:pt x="1460809" y="1828800"/>
                </a:lnTo>
                <a:cubicBezTo>
                  <a:pt x="1447996" y="1867241"/>
                  <a:pt x="1457970" y="1853942"/>
                  <a:pt x="1438507" y="1873405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00ABB6-9E20-08B4-5A3B-AAE67A24E0FB}"/>
              </a:ext>
            </a:extLst>
          </p:cNvPr>
          <p:cNvSpPr txBox="1"/>
          <p:nvPr/>
        </p:nvSpPr>
        <p:spPr>
          <a:xfrm>
            <a:off x="4817666" y="1625605"/>
            <a:ext cx="342651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i="1">
                <a:solidFill>
                  <a:schemeClr val="bg1"/>
                </a:solidFill>
              </a:rPr>
              <a:t>Thought</a:t>
            </a:r>
            <a:r>
              <a:rPr lang="en-US" sz="1600">
                <a:solidFill>
                  <a:schemeClr val="bg1"/>
                </a:solidFill>
              </a:rPr>
              <a:t>: I need to find the current stock price of Apple (AAPL). </a:t>
            </a:r>
          </a:p>
          <a:p>
            <a:r>
              <a:rPr lang="en-US" sz="1600" i="1">
                <a:solidFill>
                  <a:schemeClr val="bg1"/>
                </a:solidFill>
              </a:rPr>
              <a:t>Action</a:t>
            </a:r>
            <a:r>
              <a:rPr lang="en-US" sz="1600">
                <a:solidFill>
                  <a:schemeClr val="bg1"/>
                </a:solidFill>
              </a:rPr>
              <a:t>: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9983F68E-79E8-8EBC-D6DB-C12D7A514680}"/>
              </a:ext>
            </a:extLst>
          </p:cNvPr>
          <p:cNvSpPr/>
          <p:nvPr/>
        </p:nvSpPr>
        <p:spPr>
          <a:xfrm>
            <a:off x="3780263" y="1750742"/>
            <a:ext cx="1433855" cy="1857854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BD1281-50D2-9B42-E7EC-5CADFDC97E72}"/>
              </a:ext>
            </a:extLst>
          </p:cNvPr>
          <p:cNvSpPr txBox="1"/>
          <p:nvPr/>
        </p:nvSpPr>
        <p:spPr>
          <a:xfrm>
            <a:off x="3433532" y="2558589"/>
            <a:ext cx="871881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Prompt</a:t>
            </a:r>
          </a:p>
        </p:txBody>
      </p:sp>
      <p:pic>
        <p:nvPicPr>
          <p:cNvPr id="1032" name="Picture 8" descr="Service Tool icon on white background 2386433 Vector Art at Vecteezy">
            <a:extLst>
              <a:ext uri="{FF2B5EF4-FFF2-40B4-BE49-F238E27FC236}">
                <a16:creationId xmlns:a16="http://schemas.microsoft.com/office/drawing/2014/main" id="{5875D634-FDE9-D4A1-8322-13105E906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216" y="3261558"/>
            <a:ext cx="694071" cy="69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35E3D4E4-0A14-CCED-24F5-1334A1D8102C}"/>
              </a:ext>
            </a:extLst>
          </p:cNvPr>
          <p:cNvSpPr txBox="1"/>
          <p:nvPr/>
        </p:nvSpPr>
        <p:spPr>
          <a:xfrm>
            <a:off x="9762981" y="3193096"/>
            <a:ext cx="206846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Use </a:t>
            </a:r>
            <a:r>
              <a:rPr lang="en-US" sz="1600" err="1">
                <a:solidFill>
                  <a:schemeClr val="bg1"/>
                </a:solidFill>
              </a:rPr>
              <a:t>get_stock_price</a:t>
            </a:r>
            <a:r>
              <a:rPr lang="en-US" sz="1600">
                <a:solidFill>
                  <a:schemeClr val="bg1"/>
                </a:solidFill>
              </a:rPr>
              <a:t> tool to get the Apple’s stock price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1C60045-4EEC-733D-6DDC-CF14EF381645}"/>
              </a:ext>
            </a:extLst>
          </p:cNvPr>
          <p:cNvSpPr/>
          <p:nvPr/>
        </p:nvSpPr>
        <p:spPr>
          <a:xfrm rot="7491132">
            <a:off x="7404595" y="2496568"/>
            <a:ext cx="1260492" cy="1684054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745BA92B-A915-8AED-46F1-17D6F89F6795}"/>
              </a:ext>
            </a:extLst>
          </p:cNvPr>
          <p:cNvSpPr/>
          <p:nvPr/>
        </p:nvSpPr>
        <p:spPr>
          <a:xfrm rot="18170730">
            <a:off x="7410371" y="3025618"/>
            <a:ext cx="1124540" cy="1727689"/>
          </a:xfrm>
          <a:custGeom>
            <a:avLst/>
            <a:gdLst>
              <a:gd name="csX0" fmla="*/ 1672683 w 1672683"/>
              <a:gd name="csY0" fmla="*/ 2196791 h 2196791"/>
              <a:gd name="csX1" fmla="*/ 1583474 w 1672683"/>
              <a:gd name="csY1" fmla="*/ 2185639 h 2196791"/>
              <a:gd name="csX2" fmla="*/ 1516566 w 1672683"/>
              <a:gd name="csY2" fmla="*/ 2163337 h 2196791"/>
              <a:gd name="csX3" fmla="*/ 1471961 w 1672683"/>
              <a:gd name="csY3" fmla="*/ 2152186 h 2196791"/>
              <a:gd name="csX4" fmla="*/ 1371600 w 1672683"/>
              <a:gd name="csY4" fmla="*/ 2129883 h 2196791"/>
              <a:gd name="csX5" fmla="*/ 1248937 w 1672683"/>
              <a:gd name="csY5" fmla="*/ 2096430 h 2196791"/>
              <a:gd name="csX6" fmla="*/ 1148576 w 1672683"/>
              <a:gd name="csY6" fmla="*/ 2062976 h 2196791"/>
              <a:gd name="csX7" fmla="*/ 1081669 w 1672683"/>
              <a:gd name="csY7" fmla="*/ 2040674 h 2196791"/>
              <a:gd name="csX8" fmla="*/ 981308 w 1672683"/>
              <a:gd name="csY8" fmla="*/ 1996069 h 2196791"/>
              <a:gd name="csX9" fmla="*/ 880947 w 1672683"/>
              <a:gd name="csY9" fmla="*/ 1951464 h 2196791"/>
              <a:gd name="csX10" fmla="*/ 814039 w 1672683"/>
              <a:gd name="csY10" fmla="*/ 1929161 h 2196791"/>
              <a:gd name="csX11" fmla="*/ 780586 w 1672683"/>
              <a:gd name="csY11" fmla="*/ 1918010 h 2196791"/>
              <a:gd name="csX12" fmla="*/ 758283 w 1672683"/>
              <a:gd name="csY12" fmla="*/ 1895708 h 2196791"/>
              <a:gd name="csX13" fmla="*/ 680225 w 1672683"/>
              <a:gd name="csY13" fmla="*/ 1851103 h 2196791"/>
              <a:gd name="csX14" fmla="*/ 646771 w 1672683"/>
              <a:gd name="csY14" fmla="*/ 1828800 h 2196791"/>
              <a:gd name="csX15" fmla="*/ 602166 w 1672683"/>
              <a:gd name="csY15" fmla="*/ 1795347 h 2196791"/>
              <a:gd name="csX16" fmla="*/ 557561 w 1672683"/>
              <a:gd name="csY16" fmla="*/ 1750742 h 2196791"/>
              <a:gd name="csX17" fmla="*/ 524108 w 1672683"/>
              <a:gd name="csY17" fmla="*/ 1728439 h 2196791"/>
              <a:gd name="csX18" fmla="*/ 479503 w 1672683"/>
              <a:gd name="csY18" fmla="*/ 1672683 h 2196791"/>
              <a:gd name="csX19" fmla="*/ 423747 w 1672683"/>
              <a:gd name="csY19" fmla="*/ 1628079 h 2196791"/>
              <a:gd name="csX20" fmla="*/ 401444 w 1672683"/>
              <a:gd name="csY20" fmla="*/ 1605776 h 2196791"/>
              <a:gd name="csX21" fmla="*/ 379142 w 1672683"/>
              <a:gd name="csY21" fmla="*/ 1572322 h 2196791"/>
              <a:gd name="csX22" fmla="*/ 323386 w 1672683"/>
              <a:gd name="csY22" fmla="*/ 1516566 h 2196791"/>
              <a:gd name="csX23" fmla="*/ 301083 w 1672683"/>
              <a:gd name="csY23" fmla="*/ 1494264 h 2196791"/>
              <a:gd name="csX24" fmla="*/ 256478 w 1672683"/>
              <a:gd name="csY24" fmla="*/ 1438508 h 2196791"/>
              <a:gd name="csX25" fmla="*/ 234176 w 1672683"/>
              <a:gd name="csY25" fmla="*/ 1371600 h 2196791"/>
              <a:gd name="csX26" fmla="*/ 189571 w 1672683"/>
              <a:gd name="csY26" fmla="*/ 1304693 h 2196791"/>
              <a:gd name="csX27" fmla="*/ 156117 w 1672683"/>
              <a:gd name="csY27" fmla="*/ 1237786 h 2196791"/>
              <a:gd name="csX28" fmla="*/ 133815 w 1672683"/>
              <a:gd name="csY28" fmla="*/ 1170879 h 2196791"/>
              <a:gd name="csX29" fmla="*/ 122664 w 1672683"/>
              <a:gd name="csY29" fmla="*/ 1137425 h 2196791"/>
              <a:gd name="csX30" fmla="*/ 100361 w 1672683"/>
              <a:gd name="csY30" fmla="*/ 1103971 h 2196791"/>
              <a:gd name="csX31" fmla="*/ 66908 w 1672683"/>
              <a:gd name="csY31" fmla="*/ 1003610 h 2196791"/>
              <a:gd name="csX32" fmla="*/ 55757 w 1672683"/>
              <a:gd name="csY32" fmla="*/ 970157 h 2196791"/>
              <a:gd name="csX33" fmla="*/ 33454 w 1672683"/>
              <a:gd name="csY33" fmla="*/ 936703 h 2196791"/>
              <a:gd name="csX34" fmla="*/ 11152 w 1672683"/>
              <a:gd name="csY34" fmla="*/ 780586 h 2196791"/>
              <a:gd name="csX35" fmla="*/ 0 w 1672683"/>
              <a:gd name="csY35" fmla="*/ 657922 h 2196791"/>
              <a:gd name="csX36" fmla="*/ 11152 w 1672683"/>
              <a:gd name="csY36" fmla="*/ 423747 h 2196791"/>
              <a:gd name="csX37" fmla="*/ 22303 w 1672683"/>
              <a:gd name="csY37" fmla="*/ 345688 h 2196791"/>
              <a:gd name="csX38" fmla="*/ 44605 w 1672683"/>
              <a:gd name="csY38" fmla="*/ 245327 h 2196791"/>
              <a:gd name="csX39" fmla="*/ 66908 w 1672683"/>
              <a:gd name="csY39" fmla="*/ 178420 h 2196791"/>
              <a:gd name="csX40" fmla="*/ 89210 w 1672683"/>
              <a:gd name="csY40" fmla="*/ 111513 h 2196791"/>
              <a:gd name="csX41" fmla="*/ 111513 w 1672683"/>
              <a:gd name="csY41" fmla="*/ 89210 h 2196791"/>
              <a:gd name="csX42" fmla="*/ 122664 w 1672683"/>
              <a:gd name="csY42" fmla="*/ 55757 h 2196791"/>
              <a:gd name="csX43" fmla="*/ 167269 w 1672683"/>
              <a:gd name="csY43" fmla="*/ 0 h 2196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</a:cxnLst>
            <a:rect l="l" t="t" r="r" b="b"/>
            <a:pathLst>
              <a:path w="1672683" h="2196791">
                <a:moveTo>
                  <a:pt x="1672683" y="2196791"/>
                </a:moveTo>
                <a:cubicBezTo>
                  <a:pt x="1642947" y="2193074"/>
                  <a:pt x="1612777" y="2191918"/>
                  <a:pt x="1583474" y="2185639"/>
                </a:cubicBezTo>
                <a:cubicBezTo>
                  <a:pt x="1560487" y="2180713"/>
                  <a:pt x="1539373" y="2169039"/>
                  <a:pt x="1516566" y="2163337"/>
                </a:cubicBezTo>
                <a:cubicBezTo>
                  <a:pt x="1501698" y="2159620"/>
                  <a:pt x="1486922" y="2155511"/>
                  <a:pt x="1471961" y="2152186"/>
                </a:cubicBezTo>
                <a:cubicBezTo>
                  <a:pt x="1445434" y="2146291"/>
                  <a:pt x="1398805" y="2138952"/>
                  <a:pt x="1371600" y="2129883"/>
                </a:cubicBezTo>
                <a:cubicBezTo>
                  <a:pt x="1264157" y="2094068"/>
                  <a:pt x="1370258" y="2116650"/>
                  <a:pt x="1248937" y="2096430"/>
                </a:cubicBezTo>
                <a:cubicBezTo>
                  <a:pt x="1137147" y="2051713"/>
                  <a:pt x="1244608" y="2091785"/>
                  <a:pt x="1148576" y="2062976"/>
                </a:cubicBezTo>
                <a:cubicBezTo>
                  <a:pt x="1126059" y="2056221"/>
                  <a:pt x="1081669" y="2040674"/>
                  <a:pt x="1081669" y="2040674"/>
                </a:cubicBezTo>
                <a:cubicBezTo>
                  <a:pt x="983258" y="1975065"/>
                  <a:pt x="1140559" y="2075697"/>
                  <a:pt x="981308" y="1996069"/>
                </a:cubicBezTo>
                <a:cubicBezTo>
                  <a:pt x="934561" y="1972695"/>
                  <a:pt x="933158" y="1970450"/>
                  <a:pt x="880947" y="1951464"/>
                </a:cubicBezTo>
                <a:cubicBezTo>
                  <a:pt x="858853" y="1943430"/>
                  <a:pt x="836342" y="1936595"/>
                  <a:pt x="814039" y="1929161"/>
                </a:cubicBezTo>
                <a:lnTo>
                  <a:pt x="780586" y="1918010"/>
                </a:lnTo>
                <a:cubicBezTo>
                  <a:pt x="773152" y="1910576"/>
                  <a:pt x="766493" y="1902276"/>
                  <a:pt x="758283" y="1895708"/>
                </a:cubicBezTo>
                <a:cubicBezTo>
                  <a:pt x="724316" y="1868534"/>
                  <a:pt x="720300" y="1874003"/>
                  <a:pt x="680225" y="1851103"/>
                </a:cubicBezTo>
                <a:cubicBezTo>
                  <a:pt x="668589" y="1844454"/>
                  <a:pt x="657677" y="1836590"/>
                  <a:pt x="646771" y="1828800"/>
                </a:cubicBezTo>
                <a:cubicBezTo>
                  <a:pt x="631648" y="1817998"/>
                  <a:pt x="616153" y="1807585"/>
                  <a:pt x="602166" y="1795347"/>
                </a:cubicBezTo>
                <a:cubicBezTo>
                  <a:pt x="586342" y="1781501"/>
                  <a:pt x="575056" y="1762406"/>
                  <a:pt x="557561" y="1750742"/>
                </a:cubicBezTo>
                <a:cubicBezTo>
                  <a:pt x="546410" y="1743308"/>
                  <a:pt x="534573" y="1736811"/>
                  <a:pt x="524108" y="1728439"/>
                </a:cubicBezTo>
                <a:cubicBezTo>
                  <a:pt x="494186" y="1704501"/>
                  <a:pt x="505269" y="1704890"/>
                  <a:pt x="479503" y="1672683"/>
                </a:cubicBezTo>
                <a:cubicBezTo>
                  <a:pt x="455572" y="1642770"/>
                  <a:pt x="455942" y="1653835"/>
                  <a:pt x="423747" y="1628079"/>
                </a:cubicBezTo>
                <a:cubicBezTo>
                  <a:pt x="415537" y="1621511"/>
                  <a:pt x="408012" y="1613986"/>
                  <a:pt x="401444" y="1605776"/>
                </a:cubicBezTo>
                <a:cubicBezTo>
                  <a:pt x="393072" y="1595311"/>
                  <a:pt x="387967" y="1582408"/>
                  <a:pt x="379142" y="1572322"/>
                </a:cubicBezTo>
                <a:cubicBezTo>
                  <a:pt x="361834" y="1552541"/>
                  <a:pt x="341971" y="1535151"/>
                  <a:pt x="323386" y="1516566"/>
                </a:cubicBezTo>
                <a:cubicBezTo>
                  <a:pt x="315952" y="1509132"/>
                  <a:pt x="306915" y="1503012"/>
                  <a:pt x="301083" y="1494264"/>
                </a:cubicBezTo>
                <a:cubicBezTo>
                  <a:pt x="272949" y="1452062"/>
                  <a:pt x="288258" y="1470287"/>
                  <a:pt x="256478" y="1438508"/>
                </a:cubicBezTo>
                <a:cubicBezTo>
                  <a:pt x="249044" y="1416205"/>
                  <a:pt x="247217" y="1391161"/>
                  <a:pt x="234176" y="1371600"/>
                </a:cubicBezTo>
                <a:lnTo>
                  <a:pt x="189571" y="1304693"/>
                </a:lnTo>
                <a:cubicBezTo>
                  <a:pt x="148905" y="1182690"/>
                  <a:pt x="213761" y="1367483"/>
                  <a:pt x="156117" y="1237786"/>
                </a:cubicBezTo>
                <a:cubicBezTo>
                  <a:pt x="146569" y="1216304"/>
                  <a:pt x="141249" y="1193181"/>
                  <a:pt x="133815" y="1170879"/>
                </a:cubicBezTo>
                <a:cubicBezTo>
                  <a:pt x="130098" y="1159728"/>
                  <a:pt x="129184" y="1147205"/>
                  <a:pt x="122664" y="1137425"/>
                </a:cubicBezTo>
                <a:lnTo>
                  <a:pt x="100361" y="1103971"/>
                </a:lnTo>
                <a:lnTo>
                  <a:pt x="66908" y="1003610"/>
                </a:lnTo>
                <a:cubicBezTo>
                  <a:pt x="63191" y="992459"/>
                  <a:pt x="62277" y="979937"/>
                  <a:pt x="55757" y="970157"/>
                </a:cubicBezTo>
                <a:lnTo>
                  <a:pt x="33454" y="936703"/>
                </a:lnTo>
                <a:cubicBezTo>
                  <a:pt x="21888" y="867306"/>
                  <a:pt x="19128" y="856352"/>
                  <a:pt x="11152" y="780586"/>
                </a:cubicBezTo>
                <a:cubicBezTo>
                  <a:pt x="6854" y="739755"/>
                  <a:pt x="3717" y="698810"/>
                  <a:pt x="0" y="657922"/>
                </a:cubicBezTo>
                <a:cubicBezTo>
                  <a:pt x="3717" y="579864"/>
                  <a:pt x="5584" y="501695"/>
                  <a:pt x="11152" y="423747"/>
                </a:cubicBezTo>
                <a:cubicBezTo>
                  <a:pt x="13025" y="397530"/>
                  <a:pt x="17982" y="371614"/>
                  <a:pt x="22303" y="345688"/>
                </a:cubicBezTo>
                <a:cubicBezTo>
                  <a:pt x="26282" y="321816"/>
                  <a:pt x="37087" y="270386"/>
                  <a:pt x="44605" y="245327"/>
                </a:cubicBezTo>
                <a:cubicBezTo>
                  <a:pt x="51360" y="222810"/>
                  <a:pt x="59474" y="200722"/>
                  <a:pt x="66908" y="178420"/>
                </a:cubicBezTo>
                <a:lnTo>
                  <a:pt x="89210" y="111513"/>
                </a:lnTo>
                <a:lnTo>
                  <a:pt x="111513" y="89210"/>
                </a:lnTo>
                <a:cubicBezTo>
                  <a:pt x="115230" y="78059"/>
                  <a:pt x="115832" y="65322"/>
                  <a:pt x="122664" y="55757"/>
                </a:cubicBezTo>
                <a:cubicBezTo>
                  <a:pt x="169898" y="-10370"/>
                  <a:pt x="167269" y="35519"/>
                  <a:pt x="167269" y="0"/>
                </a:cubicBezTo>
              </a:path>
            </a:pathLst>
          </a:custGeom>
          <a:noFill/>
          <a:ln w="22225"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5EC241C-8B95-7122-57C2-B8756C9FF320}"/>
              </a:ext>
            </a:extLst>
          </p:cNvPr>
          <p:cNvSpPr txBox="1"/>
          <p:nvPr/>
        </p:nvSpPr>
        <p:spPr>
          <a:xfrm rot="2003150">
            <a:off x="7733623" y="4114550"/>
            <a:ext cx="92283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$248.04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E3206DB-4C54-A84F-EB48-8D7E4D35FDAE}"/>
              </a:ext>
            </a:extLst>
          </p:cNvPr>
          <p:cNvSpPr txBox="1"/>
          <p:nvPr/>
        </p:nvSpPr>
        <p:spPr>
          <a:xfrm rot="2454063">
            <a:off x="7232759" y="2794255"/>
            <a:ext cx="118904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Apple’s stock price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E2ADEFDE-4ABB-95F9-EF43-15E48EE030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58" y="1941131"/>
            <a:ext cx="2928849" cy="370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30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12740-C8E8-207A-1D31-016600079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72E985D-1336-4BAF-0DD6-2FD225C97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56478"/>
            <a:ext cx="11151123" cy="794252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1262F76E-08CE-BE43-4389-E76656E4F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44" y="1941131"/>
            <a:ext cx="2928849" cy="370138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9AC04B5-869A-F214-AACF-EC025696D9CB}"/>
              </a:ext>
            </a:extLst>
          </p:cNvPr>
          <p:cNvSpPr txBox="1">
            <a:spLocks/>
          </p:cNvSpPr>
          <p:nvPr/>
        </p:nvSpPr>
        <p:spPr bwMode="auto">
          <a:xfrm>
            <a:off x="592772" y="1259184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System Prompt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A62FCD-3967-BFC4-5E87-B5D85C6DD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195" y="1259184"/>
            <a:ext cx="7882206" cy="550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45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8F412-2F41-F69D-8BCF-47D7AFA10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BD94B11-0879-80E3-8941-019C47811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05BAF-8B9D-2C46-3F9F-92B1FE570631}"/>
              </a:ext>
            </a:extLst>
          </p:cNvPr>
          <p:cNvSpPr txBox="1">
            <a:spLocks/>
          </p:cNvSpPr>
          <p:nvPr/>
        </p:nvSpPr>
        <p:spPr bwMode="auto">
          <a:xfrm>
            <a:off x="680321" y="1362131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Define agent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5BF682-D723-6EA3-2757-F1C52D20E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887" y="1362131"/>
            <a:ext cx="6678792" cy="532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57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496D3-0B76-0736-CBF1-BF6FA3109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C89C90-06F2-315C-02E2-9F7A0EA21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E79788-3810-D68E-2FC9-DF239EFF10C2}"/>
              </a:ext>
            </a:extLst>
          </p:cNvPr>
          <p:cNvSpPr txBox="1">
            <a:spLocks/>
          </p:cNvSpPr>
          <p:nvPr/>
        </p:nvSpPr>
        <p:spPr bwMode="auto">
          <a:xfrm>
            <a:off x="602500" y="1276519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Define Tools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32DA91-35DA-29B7-9837-06B438B7C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21" y="2073932"/>
            <a:ext cx="7772400" cy="4402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8118AEE-5AD4-2AC0-FA56-104A4F9B3C5E}"/>
              </a:ext>
            </a:extLst>
          </p:cNvPr>
          <p:cNvGrpSpPr/>
          <p:nvPr/>
        </p:nvGrpSpPr>
        <p:grpSpPr>
          <a:xfrm>
            <a:off x="3108995" y="2073932"/>
            <a:ext cx="8965406" cy="4402751"/>
            <a:chOff x="3108995" y="2073932"/>
            <a:chExt cx="8965406" cy="440275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C9A934F-E01D-986B-2DC3-94F811A40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8995" y="2073933"/>
              <a:ext cx="8965406" cy="440275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EFEB60-D17D-78E7-94CC-050930F4F209}"/>
                </a:ext>
              </a:extLst>
            </p:cNvPr>
            <p:cNvSpPr/>
            <p:nvPr/>
          </p:nvSpPr>
          <p:spPr>
            <a:xfrm>
              <a:off x="3108995" y="2073932"/>
              <a:ext cx="8965406" cy="4402750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62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/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/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cxnSpLocks/>
          </p:cNvCxnSpPr>
          <p:nvPr/>
        </p:nvCxnSpPr>
        <p:spPr>
          <a:xfrm flipV="1">
            <a:off x="4858147" y="2423526"/>
            <a:ext cx="0" cy="20201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What is an Agent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254050" y="325118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lvl="0" indent="-357188" algn="just" defTabSz="914400">
              <a:lnSpc>
                <a:spcPts val="2380"/>
              </a:lnSpc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en-US" altLang="zh-CN" b="1" spc="189" err="1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ReAct</a:t>
            </a:r>
            <a:r>
              <a:rPr lang="en-US" altLang="zh-CN" b="1" spc="189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Paradigm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AB2843A-8149-CF28-C71A-1F3F3637E983}"/>
              </a:ext>
            </a:extLst>
          </p:cNvPr>
          <p:cNvSpPr txBox="1"/>
          <p:nvPr/>
        </p:nvSpPr>
        <p:spPr>
          <a:xfrm>
            <a:off x="5254050" y="4246069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lang="en-US" altLang="zh-CN" b="1" spc="1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Agent Skills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A0843-CEF4-DC29-A4C1-17DD43681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F7F25C5-384F-9FF2-C4DF-77687417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 err="1"/>
              <a:t>ReAct</a:t>
            </a:r>
            <a:r>
              <a:rPr lang="en-US" sz="4000"/>
              <a:t> Paradigm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33C46CD-9D77-6111-5485-E7981095853F}"/>
              </a:ext>
            </a:extLst>
          </p:cNvPr>
          <p:cNvSpPr txBox="1">
            <a:spLocks/>
          </p:cNvSpPr>
          <p:nvPr/>
        </p:nvSpPr>
        <p:spPr bwMode="auto">
          <a:xfrm>
            <a:off x="602500" y="1451617"/>
            <a:ext cx="4533704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Define Iterative Agent Loop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1E14ED-3934-14F8-1F61-140D80F9A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430" y="0"/>
            <a:ext cx="6832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36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8F8AB-0226-C00B-2217-16A7115AA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D8421860-698F-ED9B-BFC4-12154F56B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5DCC0328-B0D7-C37B-9FDB-22C99930095C}"/>
              </a:ext>
            </a:extLst>
          </p:cNvPr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49ECACB-0433-4C69-06A6-475547D59B34}"/>
              </a:ext>
            </a:extLst>
          </p:cNvPr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157C3A6-EC53-8849-A8F9-877E40250C90}"/>
              </a:ext>
            </a:extLst>
          </p:cNvPr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B3660E0-C639-E6D7-3FA3-EDFDC4D420C6}"/>
                </a:ext>
              </a:extLst>
            </p:cNvPr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184186-F0C0-42D8-D0DA-3066ADFCC36A}"/>
                </a:ext>
              </a:extLst>
            </p:cNvPr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71027ED-9EFD-6353-8B43-3B1CDF86F247}"/>
              </a:ext>
            </a:extLst>
          </p:cNvPr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2D7E0ED-C37C-F2C7-AA53-E1762DC99DB5}"/>
              </a:ext>
            </a:extLst>
          </p:cNvPr>
          <p:cNvCxnSpPr>
            <a:cxnSpLocks/>
          </p:cNvCxnSpPr>
          <p:nvPr/>
        </p:nvCxnSpPr>
        <p:spPr>
          <a:xfrm flipV="1">
            <a:off x="4858147" y="2423526"/>
            <a:ext cx="0" cy="20201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0AAB71F-6C79-3DCD-00D7-7B8151649C9D}"/>
              </a:ext>
            </a:extLst>
          </p:cNvPr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What is Agent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BBBB28F-2011-4CE4-AB52-E2EA32D49CAD}"/>
              </a:ext>
            </a:extLst>
          </p:cNvPr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F86D6344-C531-E64E-AD00-64CC85305BDE}"/>
              </a:ext>
            </a:extLst>
          </p:cNvPr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74E6E00-EC11-90C9-1BC3-72C468633795}"/>
              </a:ext>
            </a:extLst>
          </p:cNvPr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7EF251A-CBBF-5E56-3118-F562290CC03B}"/>
              </a:ext>
            </a:extLst>
          </p:cNvPr>
          <p:cNvSpPr txBox="1"/>
          <p:nvPr/>
        </p:nvSpPr>
        <p:spPr>
          <a:xfrm>
            <a:off x="5254050" y="4252645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spc="189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Agent Skills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65648-5D68-ED17-7E57-48E14977BB7B}"/>
              </a:ext>
            </a:extLst>
          </p:cNvPr>
          <p:cNvSpPr txBox="1"/>
          <p:nvPr/>
        </p:nvSpPr>
        <p:spPr>
          <a:xfrm>
            <a:off x="5254050" y="3251186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lvl="0" indent="-357188" algn="just" defTabSz="914400">
              <a:lnSpc>
                <a:spcPts val="2380"/>
              </a:lnSpc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en-US" altLang="zh-CN" b="1" spc="189" err="1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ReAct</a:t>
            </a:r>
            <a:r>
              <a:rPr lang="en-US" altLang="zh-CN" b="1" spc="189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Paradigm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049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7F875-631A-7EF5-61E0-9120149A7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99CC2CC-1456-265B-8C1B-E84D20A2B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9EE4FA-0CBA-A720-E284-D1B8118A357F}"/>
              </a:ext>
            </a:extLst>
          </p:cNvPr>
          <p:cNvSpPr txBox="1"/>
          <p:nvPr/>
        </p:nvSpPr>
        <p:spPr>
          <a:xfrm>
            <a:off x="6816436" y="-1864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28205-BF22-EC6C-E7E0-07020E824DC2}"/>
              </a:ext>
            </a:extLst>
          </p:cNvPr>
          <p:cNvSpPr txBox="1">
            <a:spLocks/>
          </p:cNvSpPr>
          <p:nvPr/>
        </p:nvSpPr>
        <p:spPr bwMode="auto">
          <a:xfrm>
            <a:off x="169224" y="1265013"/>
            <a:ext cx="7770182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altLang="zh-CN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Let’s see another reasoning example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328FDEF-EC1D-426B-995D-A99084D946CC}"/>
              </a:ext>
            </a:extLst>
          </p:cNvPr>
          <p:cNvSpPr txBox="1">
            <a:spLocks/>
          </p:cNvSpPr>
          <p:nvPr/>
        </p:nvSpPr>
        <p:spPr>
          <a:xfrm>
            <a:off x="683069" y="1881256"/>
            <a:ext cx="6037874" cy="1198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 b="1">
                <a:solidFill>
                  <a:schemeClr val="bg1"/>
                </a:solidFill>
                <a:latin typeface="+mj-lt"/>
                <a:cs typeface="Times New Roman" pitchFamily="18" charset="0"/>
              </a:rPr>
              <a:t>Example: </a:t>
            </a: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You want to an LLM to create a webpage to introduce LLMs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BE4141-5181-89EA-267F-EDE5165CB136}"/>
              </a:ext>
            </a:extLst>
          </p:cNvPr>
          <p:cNvGrpSpPr/>
          <p:nvPr/>
        </p:nvGrpSpPr>
        <p:grpSpPr>
          <a:xfrm>
            <a:off x="1310524" y="2618170"/>
            <a:ext cx="4785951" cy="1634678"/>
            <a:chOff x="1310524" y="2618170"/>
            <a:chExt cx="4785951" cy="1634678"/>
          </a:xfrm>
        </p:grpSpPr>
        <p:pic>
          <p:nvPicPr>
            <p:cNvPr id="15" name="图片 4" descr="形状, 背景图案&#10;&#10;AI 生成的内容可能不正确。">
              <a:extLst>
                <a:ext uri="{FF2B5EF4-FFF2-40B4-BE49-F238E27FC236}">
                  <a16:creationId xmlns:a16="http://schemas.microsoft.com/office/drawing/2014/main" id="{FB39243E-DF48-F3DB-5F54-4F320AD63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0524" y="2618170"/>
              <a:ext cx="4785951" cy="1634678"/>
            </a:xfrm>
            <a:prstGeom prst="rect">
              <a:avLst/>
            </a:prstGeom>
          </p:spPr>
        </p:pic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018BEFF2-2E25-39CB-123D-62E08D932D48}"/>
                </a:ext>
              </a:extLst>
            </p:cNvPr>
            <p:cNvSpPr txBox="1"/>
            <p:nvPr/>
          </p:nvSpPr>
          <p:spPr>
            <a:xfrm>
              <a:off x="1389523" y="3085330"/>
              <a:ext cx="4470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prstClr val="black"/>
                  </a:solidFill>
                  <a:latin typeface="Century Gothic" panose="020F0302020204030204"/>
                </a:rPr>
                <a:t>Make a web under c: /temp/ folder to introduce LLM</a:t>
              </a:r>
            </a:p>
          </p:txBody>
        </p:sp>
      </p:grpSp>
      <p:pic>
        <p:nvPicPr>
          <p:cNvPr id="21" name="Picture 12" descr="A black rectangular sign with white text&#10;&#10;AI-generated content may be incorrect.">
            <a:extLst>
              <a:ext uri="{FF2B5EF4-FFF2-40B4-BE49-F238E27FC236}">
                <a16:creationId xmlns:a16="http://schemas.microsoft.com/office/drawing/2014/main" id="{D6D5790F-AD40-7F61-8421-43DEE6162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625" y="4272362"/>
            <a:ext cx="4785952" cy="2337802"/>
          </a:xfrm>
          <a:prstGeom prst="rect">
            <a:avLst/>
          </a:prstGeom>
        </p:spPr>
      </p:pic>
      <p:sp>
        <p:nvSpPr>
          <p:cNvPr id="19" name="Down Arrow 13">
            <a:extLst>
              <a:ext uri="{FF2B5EF4-FFF2-40B4-BE49-F238E27FC236}">
                <a16:creationId xmlns:a16="http://schemas.microsoft.com/office/drawing/2014/main" id="{119A61BA-14E4-1301-06D9-A81609957CCA}"/>
              </a:ext>
            </a:extLst>
          </p:cNvPr>
          <p:cNvSpPr/>
          <p:nvPr/>
        </p:nvSpPr>
        <p:spPr>
          <a:xfrm>
            <a:off x="3481969" y="3985386"/>
            <a:ext cx="439387" cy="588550"/>
          </a:xfrm>
          <a:prstGeom prst="downArrow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5E0C311B-7A66-D700-D11D-88BCB8C82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7972" y="1804963"/>
            <a:ext cx="3548713" cy="35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Oval 32">
            <a:extLst>
              <a:ext uri="{FF2B5EF4-FFF2-40B4-BE49-F238E27FC236}">
                <a16:creationId xmlns:a16="http://schemas.microsoft.com/office/drawing/2014/main" id="{2B4B2F99-2453-88D0-5280-6801D67E07C1}"/>
              </a:ext>
            </a:extLst>
          </p:cNvPr>
          <p:cNvSpPr/>
          <p:nvPr/>
        </p:nvSpPr>
        <p:spPr>
          <a:xfrm>
            <a:off x="11067334" y="2476560"/>
            <a:ext cx="1007067" cy="9488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7" name="Oval 34">
            <a:extLst>
              <a:ext uri="{FF2B5EF4-FFF2-40B4-BE49-F238E27FC236}">
                <a16:creationId xmlns:a16="http://schemas.microsoft.com/office/drawing/2014/main" id="{1A26E913-5076-0851-C3DB-825F44A41BB8}"/>
              </a:ext>
            </a:extLst>
          </p:cNvPr>
          <p:cNvSpPr/>
          <p:nvPr/>
        </p:nvSpPr>
        <p:spPr>
          <a:xfrm>
            <a:off x="6820605" y="1497010"/>
            <a:ext cx="2949696" cy="290792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36">
            <a:extLst>
              <a:ext uri="{FF2B5EF4-FFF2-40B4-BE49-F238E27FC236}">
                <a16:creationId xmlns:a16="http://schemas.microsoft.com/office/drawing/2014/main" id="{818BF35C-F513-7ACE-7310-3144D5238B79}"/>
              </a:ext>
            </a:extLst>
          </p:cNvPr>
          <p:cNvCxnSpPr>
            <a:cxnSpLocks/>
          </p:cNvCxnSpPr>
          <p:nvPr/>
        </p:nvCxnSpPr>
        <p:spPr>
          <a:xfrm>
            <a:off x="8533447" y="1484484"/>
            <a:ext cx="3037421" cy="99207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8">
            <a:extLst>
              <a:ext uri="{FF2B5EF4-FFF2-40B4-BE49-F238E27FC236}">
                <a16:creationId xmlns:a16="http://schemas.microsoft.com/office/drawing/2014/main" id="{27584958-2683-0AA0-F94D-97E1092E5CFD}"/>
              </a:ext>
            </a:extLst>
          </p:cNvPr>
          <p:cNvCxnSpPr>
            <a:cxnSpLocks/>
          </p:cNvCxnSpPr>
          <p:nvPr/>
        </p:nvCxnSpPr>
        <p:spPr>
          <a:xfrm flipV="1">
            <a:off x="8820813" y="3425381"/>
            <a:ext cx="2750055" cy="93153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rminator 40">
            <a:extLst>
              <a:ext uri="{FF2B5EF4-FFF2-40B4-BE49-F238E27FC236}">
                <a16:creationId xmlns:a16="http://schemas.microsoft.com/office/drawing/2014/main" id="{FBF3D394-2660-BCC7-DF7A-3731F7C30758}"/>
              </a:ext>
            </a:extLst>
          </p:cNvPr>
          <p:cNvSpPr/>
          <p:nvPr/>
        </p:nvSpPr>
        <p:spPr>
          <a:xfrm>
            <a:off x="8757422" y="2838363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</p:txBody>
      </p:sp>
      <p:pic>
        <p:nvPicPr>
          <p:cNvPr id="35" name="Picture 103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A6F01BC3-645A-3E10-A929-968DAC6F11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846" y="4169083"/>
            <a:ext cx="2689727" cy="2635145"/>
          </a:xfrm>
          <a:prstGeom prst="rect">
            <a:avLst/>
          </a:prstGeom>
        </p:spPr>
      </p:pic>
      <p:sp>
        <p:nvSpPr>
          <p:cNvPr id="37" name="Terminator 1040">
            <a:extLst>
              <a:ext uri="{FF2B5EF4-FFF2-40B4-BE49-F238E27FC236}">
                <a16:creationId xmlns:a16="http://schemas.microsoft.com/office/drawing/2014/main" id="{46DC2E09-03C3-DC11-A2E0-7CC9B3B59AD2}"/>
              </a:ext>
            </a:extLst>
          </p:cNvPr>
          <p:cNvSpPr/>
          <p:nvPr/>
        </p:nvSpPr>
        <p:spPr>
          <a:xfrm>
            <a:off x="9702604" y="4292322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Decide what to do next</a:t>
            </a:r>
          </a:p>
        </p:txBody>
      </p:sp>
      <p:pic>
        <p:nvPicPr>
          <p:cNvPr id="39" name="Graphic 1041" descr="Badge Tick1 with solid fill">
            <a:extLst>
              <a:ext uri="{FF2B5EF4-FFF2-40B4-BE49-F238E27FC236}">
                <a16:creationId xmlns:a16="http://schemas.microsoft.com/office/drawing/2014/main" id="{347648C7-50B2-3BB2-4ED9-C5F6740BA95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9934" y="5219610"/>
            <a:ext cx="270772" cy="270772"/>
          </a:xfrm>
          <a:prstGeom prst="rect">
            <a:avLst/>
          </a:prstGeom>
        </p:spPr>
      </p:pic>
      <p:sp>
        <p:nvSpPr>
          <p:cNvPr id="41" name="TextBox 1042">
            <a:extLst>
              <a:ext uri="{FF2B5EF4-FFF2-40B4-BE49-F238E27FC236}">
                <a16:creationId xmlns:a16="http://schemas.microsoft.com/office/drawing/2014/main" id="{C61A513D-8E2D-2AF4-083C-0E5DDD870441}"/>
              </a:ext>
            </a:extLst>
          </p:cNvPr>
          <p:cNvSpPr txBox="1"/>
          <p:nvPr/>
        </p:nvSpPr>
        <p:spPr>
          <a:xfrm>
            <a:off x="9792490" y="518057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Interpret the situation</a:t>
            </a:r>
          </a:p>
        </p:txBody>
      </p:sp>
      <p:pic>
        <p:nvPicPr>
          <p:cNvPr id="43" name="Graphic 1046" descr="Badge Tick1 with solid fill">
            <a:extLst>
              <a:ext uri="{FF2B5EF4-FFF2-40B4-BE49-F238E27FC236}">
                <a16:creationId xmlns:a16="http://schemas.microsoft.com/office/drawing/2014/main" id="{C457C5CA-D9A6-5DCA-D341-C63340E791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7959" y="5573892"/>
            <a:ext cx="270772" cy="270772"/>
          </a:xfrm>
          <a:prstGeom prst="rect">
            <a:avLst/>
          </a:prstGeom>
        </p:spPr>
      </p:pic>
      <p:sp>
        <p:nvSpPr>
          <p:cNvPr id="45" name="TextBox 1047">
            <a:extLst>
              <a:ext uri="{FF2B5EF4-FFF2-40B4-BE49-F238E27FC236}">
                <a16:creationId xmlns:a16="http://schemas.microsoft.com/office/drawing/2014/main" id="{C3CB3D43-ECEB-3177-0AA8-C7BEC91E31F5}"/>
              </a:ext>
            </a:extLst>
          </p:cNvPr>
          <p:cNvSpPr txBox="1"/>
          <p:nvPr/>
        </p:nvSpPr>
        <p:spPr>
          <a:xfrm>
            <a:off x="9792490" y="5540001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Select a strategy or skill</a:t>
            </a:r>
          </a:p>
        </p:txBody>
      </p:sp>
      <p:pic>
        <p:nvPicPr>
          <p:cNvPr id="47" name="Graphic 1048" descr="Badge Tick1 with solid fill">
            <a:extLst>
              <a:ext uri="{FF2B5EF4-FFF2-40B4-BE49-F238E27FC236}">
                <a16:creationId xmlns:a16="http://schemas.microsoft.com/office/drawing/2014/main" id="{BD57D712-9012-616E-1AC8-D3B2B9C59F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975" y="5940045"/>
            <a:ext cx="270772" cy="270772"/>
          </a:xfrm>
          <a:prstGeom prst="rect">
            <a:avLst/>
          </a:prstGeom>
        </p:spPr>
      </p:pic>
      <p:sp>
        <p:nvSpPr>
          <p:cNvPr id="49" name="TextBox 1049">
            <a:extLst>
              <a:ext uri="{FF2B5EF4-FFF2-40B4-BE49-F238E27FC236}">
                <a16:creationId xmlns:a16="http://schemas.microsoft.com/office/drawing/2014/main" id="{848D2370-F6CC-B38A-E53A-E6E2661E9CC1}"/>
              </a:ext>
            </a:extLst>
          </p:cNvPr>
          <p:cNvSpPr txBox="1"/>
          <p:nvPr/>
        </p:nvSpPr>
        <p:spPr>
          <a:xfrm>
            <a:off x="9761122" y="589577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Plan the next action</a:t>
            </a:r>
          </a:p>
        </p:txBody>
      </p:sp>
    </p:spTree>
    <p:extLst>
      <p:ext uri="{BB962C8B-B14F-4D97-AF65-F5344CB8AC3E}">
        <p14:creationId xmlns:p14="http://schemas.microsoft.com/office/powerpoint/2010/main" val="293255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7B4B-AAD8-7B5D-AB92-6D3095646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839BE8-EC7A-E883-2895-AECD08503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613" y="11667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6389D2C-2990-1E98-5D6C-DF461937933B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11194084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What If you want </a:t>
            </a:r>
            <a:r>
              <a:rPr lang="en-US" altLang="zh-CN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better features?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C853F-3F30-5659-79A2-38627375450B}"/>
              </a:ext>
            </a:extLst>
          </p:cNvPr>
          <p:cNvSpPr txBox="1">
            <a:spLocks/>
          </p:cNvSpPr>
          <p:nvPr/>
        </p:nvSpPr>
        <p:spPr>
          <a:xfrm>
            <a:off x="1172767" y="2104555"/>
            <a:ext cx="2416435" cy="436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Option 1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31F79F6D-A515-078B-0255-E539FAE72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037" y="2717158"/>
            <a:ext cx="4066330" cy="44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2000">
                <a:solidFill>
                  <a:schemeClr val="bg1"/>
                </a:solidFill>
              </a:rPr>
              <a:t>Write the same prompt again</a:t>
            </a:r>
          </a:p>
          <a:p>
            <a:pPr marL="342900" indent="-342900" algn="just"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2000">
                <a:solidFill>
                  <a:schemeClr val="bg1"/>
                </a:solidFill>
              </a:rPr>
              <a:t>Add more instructions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8F7F8A0-A88A-ADB3-BE1D-AA8AEA2CD418}"/>
              </a:ext>
            </a:extLst>
          </p:cNvPr>
          <p:cNvSpPr txBox="1">
            <a:spLocks/>
          </p:cNvSpPr>
          <p:nvPr/>
        </p:nvSpPr>
        <p:spPr>
          <a:xfrm>
            <a:off x="1115119" y="3641289"/>
            <a:ext cx="5275534" cy="5498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Option 2 –do NOT want to repeat the same prompt again and again</a:t>
            </a: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0FC9A9F2-B287-6ACC-7C21-2649512FB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3002" y="4533817"/>
            <a:ext cx="5779021" cy="44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2000">
                <a:solidFill>
                  <a:schemeClr val="bg1"/>
                </a:solidFill>
              </a:rPr>
              <a:t>Define reusable reasoning behavior</a:t>
            </a:r>
          </a:p>
          <a:p>
            <a:pPr marL="342900" indent="-342900" algn="just"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2000">
                <a:solidFill>
                  <a:schemeClr val="bg1"/>
                </a:solidFill>
              </a:rPr>
              <a:t>Avoid repeating the same instruction</a:t>
            </a:r>
          </a:p>
          <a:p>
            <a:pPr marL="342900" indent="-342900" algn="just">
              <a:spcAft>
                <a:spcPts val="60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2000">
                <a:solidFill>
                  <a:schemeClr val="bg1"/>
                </a:solidFill>
              </a:rPr>
              <a:t>Apply the same logic across tasks</a:t>
            </a:r>
          </a:p>
        </p:txBody>
      </p:sp>
      <p:pic>
        <p:nvPicPr>
          <p:cNvPr id="10" name="Picture 9" descr="A black background with green and pink text&#10;&#10;AI-generated content may be incorrect.">
            <a:extLst>
              <a:ext uri="{FF2B5EF4-FFF2-40B4-BE49-F238E27FC236}">
                <a16:creationId xmlns:a16="http://schemas.microsoft.com/office/drawing/2014/main" id="{AF0AADA0-2101-7516-E7A6-198D1022C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068" y="1834400"/>
            <a:ext cx="4541464" cy="2421124"/>
          </a:xfrm>
          <a:prstGeom prst="rect">
            <a:avLst/>
          </a:prstGeom>
        </p:spPr>
      </p:pic>
      <p:pic>
        <p:nvPicPr>
          <p:cNvPr id="13" name="Picture 1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CA79493-AD67-09A5-7151-6988D1030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795" y="2481544"/>
            <a:ext cx="4541464" cy="2191761"/>
          </a:xfrm>
          <a:prstGeom prst="rect">
            <a:avLst/>
          </a:prstGeom>
        </p:spPr>
      </p:pic>
      <p:pic>
        <p:nvPicPr>
          <p:cNvPr id="15" name="Picture 1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B50EE11-A32F-4EFD-EF65-4B26A1739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023" y="3373286"/>
            <a:ext cx="4735670" cy="228548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07944C0-AC5C-2573-F84B-171DF41727C5}"/>
              </a:ext>
            </a:extLst>
          </p:cNvPr>
          <p:cNvGrpSpPr/>
          <p:nvPr/>
        </p:nvGrpSpPr>
        <p:grpSpPr>
          <a:xfrm>
            <a:off x="1604702" y="5904081"/>
            <a:ext cx="7539298" cy="985468"/>
            <a:chOff x="1604702" y="5904081"/>
            <a:chExt cx="7539298" cy="985468"/>
          </a:xfrm>
        </p:grpSpPr>
        <p:pic>
          <p:nvPicPr>
            <p:cNvPr id="17" name="图片 4">
              <a:extLst>
                <a:ext uri="{FF2B5EF4-FFF2-40B4-BE49-F238E27FC236}">
                  <a16:creationId xmlns:a16="http://schemas.microsoft.com/office/drawing/2014/main" id="{88E3C01A-77A0-7A4B-BFBD-19EA6D42E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4702" y="5904081"/>
              <a:ext cx="7539298" cy="98546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858CCCD-C40D-F79E-7230-5BC049AE9C67}"/>
                </a:ext>
              </a:extLst>
            </p:cNvPr>
            <p:cNvSpPr txBox="1"/>
            <p:nvPr/>
          </p:nvSpPr>
          <p:spPr>
            <a:xfrm>
              <a:off x="2380985" y="6212149"/>
              <a:ext cx="6347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prstClr val="black"/>
                  </a:solidFill>
                  <a:latin typeface="Century Gothic" panose="020F0302020204030204"/>
                </a:rPr>
                <a:t>This reusable behavior is called an agent skill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16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A7C4A-726B-5DE7-312B-857CCCA0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E49724E-FAB0-1942-740A-5ADA709B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pic>
        <p:nvPicPr>
          <p:cNvPr id="4" name="Weixin Videos2026-01-24_165101_172">
            <a:hlinkClick r:id="" action="ppaction://media"/>
            <a:extLst>
              <a:ext uri="{FF2B5EF4-FFF2-40B4-BE49-F238E27FC236}">
                <a16:creationId xmlns:a16="http://schemas.microsoft.com/office/drawing/2014/main" id="{B0A2FAD3-94C4-1EEE-09FC-9830F1A97B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8063" y="1237890"/>
            <a:ext cx="7302820" cy="41380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8D744DD-A555-B6A2-F48D-6372F666658A}"/>
              </a:ext>
            </a:extLst>
          </p:cNvPr>
          <p:cNvGrpSpPr/>
          <p:nvPr/>
        </p:nvGrpSpPr>
        <p:grpSpPr>
          <a:xfrm>
            <a:off x="1936697" y="5377255"/>
            <a:ext cx="8038576" cy="1392135"/>
            <a:chOff x="1936697" y="5377255"/>
            <a:chExt cx="8038576" cy="139213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06C235-EBF6-0A2A-F2BF-748E75ED3467}"/>
                </a:ext>
              </a:extLst>
            </p:cNvPr>
            <p:cNvSpPr txBox="1"/>
            <p:nvPr/>
          </p:nvSpPr>
          <p:spPr>
            <a:xfrm>
              <a:off x="2380985" y="6212149"/>
              <a:ext cx="6347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prstClr val="black"/>
                  </a:solidFill>
                  <a:latin typeface="Century Gothic" panose="020F0302020204030204"/>
                </a:rPr>
                <a:t>This reusable behavior is called an agent skill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21B827-415C-947C-CB5E-D9B5F1A37FA2}"/>
                </a:ext>
              </a:extLst>
            </p:cNvPr>
            <p:cNvGrpSpPr/>
            <p:nvPr/>
          </p:nvGrpSpPr>
          <p:grpSpPr>
            <a:xfrm>
              <a:off x="1936697" y="5377255"/>
              <a:ext cx="8038576" cy="1392135"/>
              <a:chOff x="1604702" y="5904081"/>
              <a:chExt cx="7539298" cy="985468"/>
            </a:xfrm>
          </p:grpSpPr>
          <p:pic>
            <p:nvPicPr>
              <p:cNvPr id="9" name="图片 4">
                <a:extLst>
                  <a:ext uri="{FF2B5EF4-FFF2-40B4-BE49-F238E27FC236}">
                    <a16:creationId xmlns:a16="http://schemas.microsoft.com/office/drawing/2014/main" id="{842FA238-2442-6EAB-FC4C-11CD7525A7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4702" y="5904081"/>
                <a:ext cx="7539298" cy="985468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8E31ACF-BE73-610B-E956-84ED17DD65AD}"/>
                  </a:ext>
                </a:extLst>
              </p:cNvPr>
              <p:cNvSpPr txBox="1"/>
              <p:nvPr/>
            </p:nvSpPr>
            <p:spPr>
              <a:xfrm>
                <a:off x="1604702" y="6168283"/>
                <a:ext cx="7539298" cy="457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>
                    <a:solidFill>
                      <a:prstClr val="black"/>
                    </a:solidFill>
                    <a:latin typeface="Century Gothic" panose="020F0302020204030204"/>
                  </a:rPr>
                  <a:t>Agent skills, introduced by Anthropic, refer to reusable reasoning patterns that shape how an LLM decides what to do next</a:t>
                </a:r>
              </a:p>
            </p:txBody>
          </p: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843789F-B5FB-EB19-7531-A75C15FC00F1}"/>
              </a:ext>
            </a:extLst>
          </p:cNvPr>
          <p:cNvSpPr txBox="1"/>
          <p:nvPr/>
        </p:nvSpPr>
        <p:spPr>
          <a:xfrm>
            <a:off x="6816436" y="-1864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3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5D2DF-2972-797B-2ABC-409B04341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932E1A5-B0C0-F030-843F-6AF67F44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44DEE3-A497-EF89-9F7B-3D36C8C60DF0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From concept to practice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9" name="Picture 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764DC186-D0B8-2B46-6D66-3AC1DF3DA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35" y="2223827"/>
            <a:ext cx="3191509" cy="33332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3A027B-86F8-A44D-1A74-9D7EA772E57E}"/>
              </a:ext>
            </a:extLst>
          </p:cNvPr>
          <p:cNvSpPr txBox="1"/>
          <p:nvPr/>
        </p:nvSpPr>
        <p:spPr>
          <a:xfrm>
            <a:off x="1938895" y="4081884"/>
            <a:ext cx="2697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prstClr val="black"/>
                </a:solidFill>
                <a:latin typeface="Century Gothic" panose="020F0302020204030204"/>
              </a:rPr>
              <a:t>Embedded through prompts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5F7571-8853-BBB1-91FE-54C7A537FDFC}"/>
              </a:ext>
            </a:extLst>
          </p:cNvPr>
          <p:cNvSpPr txBox="1"/>
          <p:nvPr/>
        </p:nvSpPr>
        <p:spPr>
          <a:xfrm>
            <a:off x="1927745" y="4714302"/>
            <a:ext cx="244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prstClr val="black"/>
                </a:solidFill>
                <a:latin typeface="Century Gothic" panose="020F0302020204030204"/>
              </a:rPr>
              <a:t>Guides how an LLM decision-making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22E04B-757D-BFB1-54FF-FE08443E0F2D}"/>
              </a:ext>
            </a:extLst>
          </p:cNvPr>
          <p:cNvSpPr txBox="1"/>
          <p:nvPr/>
        </p:nvSpPr>
        <p:spPr>
          <a:xfrm>
            <a:off x="1907084" y="3465362"/>
            <a:ext cx="2733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prstClr val="black"/>
                </a:solidFill>
                <a:latin typeface="Century Gothic" panose="020F0302020204030204"/>
              </a:rPr>
              <a:t>Reusable reasoning behavior</a:t>
            </a:r>
          </a:p>
        </p:txBody>
      </p:sp>
      <p:sp>
        <p:nvSpPr>
          <p:cNvPr id="20" name="文本框 7">
            <a:extLst>
              <a:ext uri="{FF2B5EF4-FFF2-40B4-BE49-F238E27FC236}">
                <a16:creationId xmlns:a16="http://schemas.microsoft.com/office/drawing/2014/main" id="{AB055AFC-B45C-7824-28C0-C05A1BD17B15}"/>
              </a:ext>
            </a:extLst>
          </p:cNvPr>
          <p:cNvSpPr txBox="1"/>
          <p:nvPr/>
        </p:nvSpPr>
        <p:spPr>
          <a:xfrm>
            <a:off x="1151740" y="2451477"/>
            <a:ext cx="3576498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F0302020204030204"/>
                <a:cs typeface="Calibri" panose="020F0502020204030204" pitchFamily="34" charset="0"/>
              </a:rPr>
              <a:t>Agent Skill Definition (Concept)</a:t>
            </a:r>
            <a:endParaRPr lang="zh-CN" altLang="en-US" sz="2400" b="1">
              <a:solidFill>
                <a:prstClr val="black">
                  <a:lumMod val="85000"/>
                  <a:lumOff val="15000"/>
                </a:prstClr>
              </a:solidFill>
              <a:latin typeface="Century Gothic" panose="020F0302020204030204"/>
              <a:cs typeface="Calibri" panose="020F0502020204030204" pitchFamily="34" charset="0"/>
            </a:endParaRPr>
          </a:p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Century Gothic" panose="020F0302020204030204"/>
            </a:endParaRP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99FBC3D9-BFFD-464A-C56D-4D13D5B3C155}"/>
              </a:ext>
            </a:extLst>
          </p:cNvPr>
          <p:cNvSpPr/>
          <p:nvPr/>
        </p:nvSpPr>
        <p:spPr>
          <a:xfrm>
            <a:off x="4537642" y="3591220"/>
            <a:ext cx="727434" cy="731520"/>
          </a:xfrm>
          <a:prstGeom prst="rightArrow">
            <a:avLst/>
          </a:prstGeom>
          <a:gradFill flip="none" rotWithShape="1">
            <a:gsLst>
              <a:gs pos="0">
                <a:srgbClr val="297FD5">
                  <a:lumMod val="0"/>
                  <a:lumOff val="100000"/>
                </a:srgbClr>
              </a:gs>
              <a:gs pos="35000">
                <a:srgbClr val="297FD5">
                  <a:lumMod val="0"/>
                  <a:lumOff val="100000"/>
                </a:srgbClr>
              </a:gs>
              <a:gs pos="100000">
                <a:srgbClr val="297FD5">
                  <a:lumMod val="100000"/>
                </a:srgbClr>
              </a:gs>
            </a:gsLst>
            <a:lin ang="2700000" scaled="1"/>
            <a:tileRect/>
          </a:gradFill>
          <a:ln w="13970" cap="flat" cmpd="sng" algn="ctr">
            <a:solidFill>
              <a:srgbClr val="4D8EDD">
                <a:shade val="1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F5C70FE-D04F-50D7-EAC5-91CD84A6E938}"/>
              </a:ext>
            </a:extLst>
          </p:cNvPr>
          <p:cNvGrpSpPr/>
          <p:nvPr/>
        </p:nvGrpSpPr>
        <p:grpSpPr>
          <a:xfrm>
            <a:off x="1595967" y="5537570"/>
            <a:ext cx="7983036" cy="1295575"/>
            <a:chOff x="1595967" y="5537570"/>
            <a:chExt cx="7983036" cy="1295575"/>
          </a:xfrm>
        </p:grpSpPr>
        <p:pic>
          <p:nvPicPr>
            <p:cNvPr id="28" name="图片 4">
              <a:extLst>
                <a:ext uri="{FF2B5EF4-FFF2-40B4-BE49-F238E27FC236}">
                  <a16:creationId xmlns:a16="http://schemas.microsoft.com/office/drawing/2014/main" id="{32AE4072-3781-BDB4-0C84-EA0EF96AA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6915" y="5537570"/>
              <a:ext cx="7882088" cy="129557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0F607E-D4A3-6716-3ECA-3D4BDAF6FBC7}"/>
                </a:ext>
              </a:extLst>
            </p:cNvPr>
            <p:cNvSpPr txBox="1"/>
            <p:nvPr/>
          </p:nvSpPr>
          <p:spPr>
            <a:xfrm>
              <a:off x="1595967" y="5905934"/>
              <a:ext cx="7968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prstClr val="black"/>
                  </a:solidFill>
                  <a:latin typeface="Century Gothic" panose="020F0302020204030204"/>
                </a:rPr>
                <a:t>Agent Skills turn one-off prompts into reusable reasoning behaviors </a:t>
              </a:r>
            </a:p>
            <a:p>
              <a:pPr algn="ctr"/>
              <a:r>
                <a:rPr lang="en-US" b="1">
                  <a:solidFill>
                    <a:prstClr val="black"/>
                  </a:solidFill>
                  <a:latin typeface="Century Gothic" panose="020F0302020204030204"/>
                </a:rPr>
                <a:t>for Consistency, Clarity, and Scalability</a:t>
              </a:r>
              <a:endParaRPr lang="en-US">
                <a:solidFill>
                  <a:prstClr val="black"/>
                </a:solidFill>
                <a:latin typeface="Century Gothic" panose="020F0302020204030204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6A7C4D7-39C8-4083-1641-7F939E70B64C}"/>
              </a:ext>
            </a:extLst>
          </p:cNvPr>
          <p:cNvSpPr txBox="1"/>
          <p:nvPr/>
        </p:nvSpPr>
        <p:spPr>
          <a:xfrm>
            <a:off x="11745220" y="51519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solidFill>
                <a:prstClr val="black"/>
              </a:solidFill>
              <a:latin typeface="Century Gothic" panose="020F0302020204030204"/>
            </a:endParaRPr>
          </a:p>
        </p:txBody>
      </p:sp>
      <p:pic>
        <p:nvPicPr>
          <p:cNvPr id="47" name="Picture 46" descr="A blue and white rectangular object&#10;&#10;AI-generated content may be incorrect.">
            <a:extLst>
              <a:ext uri="{FF2B5EF4-FFF2-40B4-BE49-F238E27FC236}">
                <a16:creationId xmlns:a16="http://schemas.microsoft.com/office/drawing/2014/main" id="{95879858-49C2-63F1-3A53-FF3598C11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988" y="2244586"/>
            <a:ext cx="5042181" cy="3374376"/>
          </a:xfrm>
          <a:prstGeom prst="rect">
            <a:avLst/>
          </a:prstGeom>
        </p:spPr>
      </p:pic>
      <p:sp>
        <p:nvSpPr>
          <p:cNvPr id="48" name="文本框 7">
            <a:extLst>
              <a:ext uri="{FF2B5EF4-FFF2-40B4-BE49-F238E27FC236}">
                <a16:creationId xmlns:a16="http://schemas.microsoft.com/office/drawing/2014/main" id="{D15446BF-F316-8EF0-A5C9-C9B8E19493A0}"/>
              </a:ext>
            </a:extLst>
          </p:cNvPr>
          <p:cNvSpPr txBox="1"/>
          <p:nvPr/>
        </p:nvSpPr>
        <p:spPr>
          <a:xfrm>
            <a:off x="6257696" y="2395979"/>
            <a:ext cx="3249978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>
                <a:solidFill>
                  <a:prstClr val="black">
                    <a:lumMod val="65000"/>
                    <a:lumOff val="35000"/>
                  </a:prstClr>
                </a:solidFill>
                <a:latin typeface="Century Gothic" panose="020F0302020204030204"/>
                <a:cs typeface="Calibri" panose="020F0502020204030204" pitchFamily="34" charset="0"/>
              </a:rPr>
              <a:t>Agent Skill Artifact (Markdown File)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Century Gothic" panose="020F030202020403020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A9A6B0B-F4A5-22C8-2BA6-F25B33ECBC41}"/>
              </a:ext>
            </a:extLst>
          </p:cNvPr>
          <p:cNvSpPr txBox="1"/>
          <p:nvPr/>
        </p:nvSpPr>
        <p:spPr>
          <a:xfrm>
            <a:off x="5852880" y="3421943"/>
            <a:ext cx="3221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prstClr val="black"/>
                </a:solidFill>
                <a:latin typeface="Century Gothic" panose="020F0302020204030204"/>
              </a:rPr>
              <a:t>A structured prompt in .md file</a:t>
            </a:r>
          </a:p>
        </p:txBody>
      </p:sp>
      <p:pic>
        <p:nvPicPr>
          <p:cNvPr id="50" name="Graphic 49" descr="Badge Tick1 with solid fill">
            <a:extLst>
              <a:ext uri="{FF2B5EF4-FFF2-40B4-BE49-F238E27FC236}">
                <a16:creationId xmlns:a16="http://schemas.microsoft.com/office/drawing/2014/main" id="{2A98D56F-6D69-875B-DDD3-B6BBA6F881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72482" y="3425798"/>
            <a:ext cx="397126" cy="39712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868A5F5-9FA7-4E55-A228-644F8EBEB873}"/>
              </a:ext>
            </a:extLst>
          </p:cNvPr>
          <p:cNvSpPr txBox="1"/>
          <p:nvPr/>
        </p:nvSpPr>
        <p:spPr>
          <a:xfrm>
            <a:off x="5879658" y="3822924"/>
            <a:ext cx="3036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prstClr val="black"/>
                </a:solidFill>
                <a:latin typeface="Century Gothic" panose="020F0302020204030204"/>
              </a:rPr>
              <a:t>The file includes:</a:t>
            </a:r>
          </a:p>
        </p:txBody>
      </p:sp>
      <p:pic>
        <p:nvPicPr>
          <p:cNvPr id="53" name="Graphic 52" descr="Badge Tick1 with solid fill">
            <a:extLst>
              <a:ext uri="{FF2B5EF4-FFF2-40B4-BE49-F238E27FC236}">
                <a16:creationId xmlns:a16="http://schemas.microsoft.com/office/drawing/2014/main" id="{5B7E4268-4961-B083-D89D-1595128DFF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87395" y="3821871"/>
            <a:ext cx="397126" cy="397126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717D433-A69D-5E7B-E693-555300617D0D}"/>
              </a:ext>
            </a:extLst>
          </p:cNvPr>
          <p:cNvSpPr txBox="1"/>
          <p:nvPr/>
        </p:nvSpPr>
        <p:spPr>
          <a:xfrm>
            <a:off x="5897242" y="4126891"/>
            <a:ext cx="2068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600" b="1">
                <a:solidFill>
                  <a:srgbClr val="4D8EDD"/>
                </a:solidFill>
                <a:latin typeface="Century Gothic" panose="020F0302020204030204"/>
              </a:rPr>
              <a:t>Name</a:t>
            </a:r>
            <a:endParaRPr lang="en-US" sz="1600">
              <a:solidFill>
                <a:prstClr val="black"/>
              </a:solidFill>
              <a:latin typeface="Century Gothic" panose="020F030202020403020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717723D-5147-B22F-28A2-F566540AABE1}"/>
              </a:ext>
            </a:extLst>
          </p:cNvPr>
          <p:cNvSpPr txBox="1"/>
          <p:nvPr/>
        </p:nvSpPr>
        <p:spPr>
          <a:xfrm>
            <a:off x="8427832" y="4120428"/>
            <a:ext cx="17850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600" b="1">
                <a:solidFill>
                  <a:srgbClr val="4D8EDD"/>
                </a:solidFill>
                <a:latin typeface="Century Gothic" panose="020F0302020204030204"/>
              </a:rPr>
              <a:t>Description</a:t>
            </a:r>
            <a:endParaRPr lang="en-US" sz="1600">
              <a:solidFill>
                <a:prstClr val="black"/>
              </a:solidFill>
              <a:latin typeface="Century Gothic" panose="020F030202020403020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6F34020-47DF-5FC3-35E5-6C57D21C28B5}"/>
              </a:ext>
            </a:extLst>
          </p:cNvPr>
          <p:cNvSpPr txBox="1"/>
          <p:nvPr/>
        </p:nvSpPr>
        <p:spPr>
          <a:xfrm>
            <a:off x="5889889" y="4526989"/>
            <a:ext cx="3036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Role/responsibility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F161DB2-78AD-F122-FA64-72D4E47C2176}"/>
              </a:ext>
            </a:extLst>
          </p:cNvPr>
          <p:cNvSpPr txBox="1"/>
          <p:nvPr/>
        </p:nvSpPr>
        <p:spPr>
          <a:xfrm>
            <a:off x="5900119" y="4841477"/>
            <a:ext cx="3036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Tasks or goals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483267B-F843-0F44-62A4-7130C43E87C7}"/>
              </a:ext>
            </a:extLst>
          </p:cNvPr>
          <p:cNvSpPr txBox="1"/>
          <p:nvPr/>
        </p:nvSpPr>
        <p:spPr>
          <a:xfrm>
            <a:off x="8430994" y="4546226"/>
            <a:ext cx="1210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Rules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3C738DC-9A20-C399-1E97-89606D1BEF6E}"/>
              </a:ext>
            </a:extLst>
          </p:cNvPr>
          <p:cNvSpPr txBox="1"/>
          <p:nvPr/>
        </p:nvSpPr>
        <p:spPr>
          <a:xfrm>
            <a:off x="8427832" y="4845261"/>
            <a:ext cx="1898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Output format</a:t>
            </a:r>
          </a:p>
        </p:txBody>
      </p:sp>
      <p:pic>
        <p:nvPicPr>
          <p:cNvPr id="60" name="Graphic 59" descr="Badge Tick1 with solid fill">
            <a:extLst>
              <a:ext uri="{FF2B5EF4-FFF2-40B4-BE49-F238E27FC236}">
                <a16:creationId xmlns:a16="http://schemas.microsoft.com/office/drawing/2014/main" id="{880FB0F9-1A18-8C32-EE31-A8FF84372D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95045" y="3504263"/>
            <a:ext cx="397126" cy="397126"/>
          </a:xfrm>
          <a:prstGeom prst="rect">
            <a:avLst/>
          </a:prstGeom>
        </p:spPr>
      </p:pic>
      <p:pic>
        <p:nvPicPr>
          <p:cNvPr id="61" name="Graphic 60" descr="Badge Tick1 with solid fill">
            <a:extLst>
              <a:ext uri="{FF2B5EF4-FFF2-40B4-BE49-F238E27FC236}">
                <a16:creationId xmlns:a16="http://schemas.microsoft.com/office/drawing/2014/main" id="{F0675337-9368-AD39-CF3E-96076CD80D9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18905" y="4081466"/>
            <a:ext cx="397126" cy="397126"/>
          </a:xfrm>
          <a:prstGeom prst="rect">
            <a:avLst/>
          </a:prstGeom>
        </p:spPr>
      </p:pic>
      <p:pic>
        <p:nvPicPr>
          <p:cNvPr id="62" name="Graphic 61" descr="Badge Tick1 with solid fill">
            <a:extLst>
              <a:ext uri="{FF2B5EF4-FFF2-40B4-BE49-F238E27FC236}">
                <a16:creationId xmlns:a16="http://schemas.microsoft.com/office/drawing/2014/main" id="{A68EF40E-E6E6-806C-DEE4-9EE13A89626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21384" y="4698094"/>
            <a:ext cx="397126" cy="397126"/>
          </a:xfrm>
          <a:prstGeom prst="rect">
            <a:avLst/>
          </a:prstGeom>
        </p:spPr>
      </p:pic>
      <p:sp>
        <p:nvSpPr>
          <p:cNvPr id="64" name="Line Callout 2 63">
            <a:extLst>
              <a:ext uri="{FF2B5EF4-FFF2-40B4-BE49-F238E27FC236}">
                <a16:creationId xmlns:a16="http://schemas.microsoft.com/office/drawing/2014/main" id="{8303D124-29C2-60DF-482A-677A4F179AC8}"/>
              </a:ext>
            </a:extLst>
          </p:cNvPr>
          <p:cNvSpPr/>
          <p:nvPr/>
        </p:nvSpPr>
        <p:spPr>
          <a:xfrm>
            <a:off x="6121197" y="4107204"/>
            <a:ext cx="4106894" cy="395654"/>
          </a:xfrm>
          <a:prstGeom prst="borderCallout2">
            <a:avLst>
              <a:gd name="adj1" fmla="val -1251"/>
              <a:gd name="adj2" fmla="val 100224"/>
              <a:gd name="adj3" fmla="val 83193"/>
              <a:gd name="adj4" fmla="val 110402"/>
              <a:gd name="adj5" fmla="val -51945"/>
              <a:gd name="adj6" fmla="val 118897"/>
            </a:avLst>
          </a:prstGeom>
          <a:noFill/>
          <a:ln w="25400">
            <a:solidFill>
              <a:schemeClr val="bg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8B4692E-7A25-C83E-3A3E-17E38830C54D}"/>
              </a:ext>
            </a:extLst>
          </p:cNvPr>
          <p:cNvSpPr txBox="1"/>
          <p:nvPr/>
        </p:nvSpPr>
        <p:spPr>
          <a:xfrm>
            <a:off x="10923986" y="3588472"/>
            <a:ext cx="1339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prstClr val="black"/>
                </a:solidFill>
                <a:latin typeface="Century Gothic" panose="020F0302020204030204"/>
              </a:rPr>
              <a:t>Metadata</a:t>
            </a:r>
          </a:p>
        </p:txBody>
      </p:sp>
      <p:sp>
        <p:nvSpPr>
          <p:cNvPr id="66" name="Line Callout 2 65">
            <a:extLst>
              <a:ext uri="{FF2B5EF4-FFF2-40B4-BE49-F238E27FC236}">
                <a16:creationId xmlns:a16="http://schemas.microsoft.com/office/drawing/2014/main" id="{A716A051-D18E-271D-6F81-611B26928BA4}"/>
              </a:ext>
            </a:extLst>
          </p:cNvPr>
          <p:cNvSpPr/>
          <p:nvPr/>
        </p:nvSpPr>
        <p:spPr>
          <a:xfrm>
            <a:off x="6119842" y="4542884"/>
            <a:ext cx="4108249" cy="637147"/>
          </a:xfrm>
          <a:prstGeom prst="borderCallout2">
            <a:avLst>
              <a:gd name="adj1" fmla="val 1187"/>
              <a:gd name="adj2" fmla="val 100214"/>
              <a:gd name="adj3" fmla="val 66419"/>
              <a:gd name="adj4" fmla="val 110616"/>
              <a:gd name="adj5" fmla="val -5386"/>
              <a:gd name="adj6" fmla="val 118459"/>
            </a:avLst>
          </a:prstGeom>
          <a:noFill/>
          <a:ln w="25400">
            <a:solidFill>
              <a:srgbClr val="7A257A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3A25643-F11D-A0C7-1262-6C1178B04610}"/>
              </a:ext>
            </a:extLst>
          </p:cNvPr>
          <p:cNvSpPr txBox="1"/>
          <p:nvPr/>
        </p:nvSpPr>
        <p:spPr>
          <a:xfrm>
            <a:off x="10944608" y="4260093"/>
            <a:ext cx="1300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prstClr val="black"/>
                </a:solidFill>
                <a:latin typeface="Century Gothic" panose="020F0302020204030204"/>
              </a:rPr>
              <a:t>Instructions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8D0DA34-6FD8-5580-3F02-3E1D5071E3F7}"/>
              </a:ext>
            </a:extLst>
          </p:cNvPr>
          <p:cNvSpPr txBox="1"/>
          <p:nvPr/>
        </p:nvSpPr>
        <p:spPr>
          <a:xfrm>
            <a:off x="5900119" y="5183608"/>
            <a:ext cx="3036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Scripts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523D63E-0D08-BCB6-0E6D-E986130EF9DE}"/>
              </a:ext>
            </a:extLst>
          </p:cNvPr>
          <p:cNvSpPr txBox="1"/>
          <p:nvPr/>
        </p:nvSpPr>
        <p:spPr>
          <a:xfrm>
            <a:off x="8435252" y="5190422"/>
            <a:ext cx="1210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Asset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F4B578A-3C8D-6BBE-C2C5-7A99DF15BBFE}"/>
              </a:ext>
            </a:extLst>
          </p:cNvPr>
          <p:cNvSpPr txBox="1"/>
          <p:nvPr/>
        </p:nvSpPr>
        <p:spPr>
          <a:xfrm>
            <a:off x="6933523" y="5191344"/>
            <a:ext cx="1898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  <a:latin typeface="Century Gothic" panose="020F0302020204030204"/>
              </a:rPr>
              <a:t>References</a:t>
            </a:r>
          </a:p>
        </p:txBody>
      </p:sp>
      <p:sp>
        <p:nvSpPr>
          <p:cNvPr id="71" name="Line Callout 2 70">
            <a:extLst>
              <a:ext uri="{FF2B5EF4-FFF2-40B4-BE49-F238E27FC236}">
                <a16:creationId xmlns:a16="http://schemas.microsoft.com/office/drawing/2014/main" id="{BE5E6EBC-B882-8F82-745D-FE4AE9CCA994}"/>
              </a:ext>
            </a:extLst>
          </p:cNvPr>
          <p:cNvSpPr/>
          <p:nvPr/>
        </p:nvSpPr>
        <p:spPr>
          <a:xfrm>
            <a:off x="6119842" y="5219089"/>
            <a:ext cx="4106894" cy="275430"/>
          </a:xfrm>
          <a:prstGeom prst="borderCallout2">
            <a:avLst>
              <a:gd name="adj1" fmla="val -1251"/>
              <a:gd name="adj2" fmla="val 100224"/>
              <a:gd name="adj3" fmla="val 152011"/>
              <a:gd name="adj4" fmla="val 110616"/>
              <a:gd name="adj5" fmla="val -20023"/>
              <a:gd name="adj6" fmla="val 119111"/>
            </a:avLst>
          </a:prstGeom>
          <a:noFill/>
          <a:ln w="25400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65A039E-E7A1-77E5-18AA-6B540CE70BD9}"/>
              </a:ext>
            </a:extLst>
          </p:cNvPr>
          <p:cNvSpPr txBox="1"/>
          <p:nvPr/>
        </p:nvSpPr>
        <p:spPr>
          <a:xfrm>
            <a:off x="10944608" y="4925943"/>
            <a:ext cx="1236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prstClr val="black"/>
                </a:solidFill>
                <a:latin typeface="Century Gothic" panose="020F0302020204030204"/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1032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/>
      <p:bldP spid="66" grpId="0" animBg="1"/>
      <p:bldP spid="67" grpId="0"/>
      <p:bldP spid="71" grpId="0" animBg="1"/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33167-BE14-A25E-B4A9-5ACFA641D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8A2B1BF-256C-05F0-5FFF-72AE59E51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05680A-289B-464C-5B0B-3CD7EDEDD69F}"/>
              </a:ext>
            </a:extLst>
          </p:cNvPr>
          <p:cNvSpPr txBox="1">
            <a:spLocks/>
          </p:cNvSpPr>
          <p:nvPr/>
        </p:nvSpPr>
        <p:spPr bwMode="auto">
          <a:xfrm>
            <a:off x="609989" y="1362131"/>
            <a:ext cx="8010136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Let’s try it yourself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CF3159-D08F-C117-CC95-2C6A1749376F}"/>
              </a:ext>
            </a:extLst>
          </p:cNvPr>
          <p:cNvSpPr txBox="1"/>
          <p:nvPr/>
        </p:nvSpPr>
        <p:spPr>
          <a:xfrm>
            <a:off x="4981755" y="1437735"/>
            <a:ext cx="721024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"/>
              </a:rPr>
              <a:t>Personalized Instruction and Need-aware Gamification --- Large Action Model</a:t>
            </a:r>
            <a:endParaRPr lang="en-US" altLang="zh-CN"/>
          </a:p>
          <a:p>
            <a:pPr algn="ctr"/>
            <a:endParaRPr lang="zh-CN" altLang="en-US"/>
          </a:p>
        </p:txBody>
      </p:sp>
      <p:pic>
        <p:nvPicPr>
          <p:cNvPr id="6" name="图片 5" descr="屏幕的手机截图&#10;&#10;AI 生成的内容可能不正确。">
            <a:extLst>
              <a:ext uri="{FF2B5EF4-FFF2-40B4-BE49-F238E27FC236}">
                <a16:creationId xmlns:a16="http://schemas.microsoft.com/office/drawing/2014/main" id="{FD43A2A6-0C17-ABBB-B9FD-F7399D98B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6" y="2178170"/>
            <a:ext cx="5422507" cy="3242094"/>
          </a:xfrm>
          <a:prstGeom prst="rect">
            <a:avLst/>
          </a:prstGeom>
        </p:spPr>
      </p:pic>
      <p:pic>
        <p:nvPicPr>
          <p:cNvPr id="9" name="图片 8" descr="电脑游戏的屏幕&#10;&#10;AI 生成的内容可能不正确。">
            <a:extLst>
              <a:ext uri="{FF2B5EF4-FFF2-40B4-BE49-F238E27FC236}">
                <a16:creationId xmlns:a16="http://schemas.microsoft.com/office/drawing/2014/main" id="{5AF4B7EB-D420-29B4-92A8-03058797B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622" y="2175527"/>
            <a:ext cx="5427455" cy="3247378"/>
          </a:xfrm>
          <a:prstGeom prst="rect">
            <a:avLst/>
          </a:prstGeom>
        </p:spPr>
      </p:pic>
      <p:sp>
        <p:nvSpPr>
          <p:cNvPr id="11" name="Rectangle 17">
            <a:extLst>
              <a:ext uri="{FF2B5EF4-FFF2-40B4-BE49-F238E27FC236}">
                <a16:creationId xmlns:a16="http://schemas.microsoft.com/office/drawing/2014/main" id="{8AEFEE96-9899-ADE8-6ADA-96C885996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6" y="5418026"/>
            <a:ext cx="5793398" cy="80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/>
          <a:p>
            <a:pPr algn="ctr">
              <a:spcAft>
                <a:spcPts val="600"/>
              </a:spcAft>
              <a:buClr>
                <a:schemeClr val="hlink"/>
              </a:buClr>
              <a:buSzPct val="80000"/>
            </a:pPr>
            <a:r>
              <a:rPr lang="en-US" sz="2000">
                <a:solidFill>
                  <a:schemeClr val="bg1"/>
                </a:solidFill>
              </a:rPr>
              <a:t>I. Select tools, define how agent should use these tools in your skill configuration.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15" name="Rectangle 17">
            <a:extLst>
              <a:ext uri="{FF2B5EF4-FFF2-40B4-BE49-F238E27FC236}">
                <a16:creationId xmlns:a16="http://schemas.microsoft.com/office/drawing/2014/main" id="{A610794F-14A0-7E1C-A5F9-88BA289B4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8325" y="5498539"/>
            <a:ext cx="5793398" cy="80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/>
          <a:lstStyle/>
          <a:p>
            <a:pPr algn="ctr">
              <a:spcAft>
                <a:spcPts val="600"/>
              </a:spcAft>
            </a:pPr>
            <a:r>
              <a:rPr lang="en-US" sz="2000">
                <a:solidFill>
                  <a:schemeClr val="bg1"/>
                </a:solidFill>
              </a:rPr>
              <a:t>II. Use your skill for agent in the maze game to test it out!</a:t>
            </a:r>
            <a:endParaRPr lang="zh-C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4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9DF20-6715-62F9-BCF2-7C441C864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05D521F-C771-6FFE-0D7A-1BBA12483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Skills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4ED83B-60E1-F63F-5C89-582BE26BB460}"/>
              </a:ext>
            </a:extLst>
          </p:cNvPr>
          <p:cNvSpPr txBox="1">
            <a:spLocks/>
          </p:cNvSpPr>
          <p:nvPr/>
        </p:nvSpPr>
        <p:spPr bwMode="auto">
          <a:xfrm>
            <a:off x="561350" y="1178810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Customize your own agent skills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5" name="customize agent skills.mp4">
            <a:hlinkClick r:id="" action="ppaction://media"/>
            <a:extLst>
              <a:ext uri="{FF2B5EF4-FFF2-40B4-BE49-F238E27FC236}">
                <a16:creationId xmlns:a16="http://schemas.microsoft.com/office/drawing/2014/main" id="{C9A34DD6-D12A-4151-0294-EEACDC7A99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6391" y="1810199"/>
            <a:ext cx="5622587" cy="318593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DAB74F-CB72-55EB-18C2-E84F54817154}"/>
              </a:ext>
            </a:extLst>
          </p:cNvPr>
          <p:cNvSpPr txBox="1">
            <a:spLocks/>
          </p:cNvSpPr>
          <p:nvPr/>
        </p:nvSpPr>
        <p:spPr>
          <a:xfrm>
            <a:off x="1256999" y="5659498"/>
            <a:ext cx="10494013" cy="119850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449263">
              <a:buSzPct val="100000"/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bg1"/>
                </a:solidFill>
                <a:latin typeface="+mj-lt"/>
                <a:cs typeface="Times New Roman" pitchFamily="18" charset="0"/>
              </a:rPr>
              <a:t>If you design skills or strategies that can enhance the Maze Challenge, we invite you to integrate your contributions into our platform and collaborate with us to strengthen its capabilities.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28A0604-691E-F9A0-4543-C83CA3A37295}"/>
              </a:ext>
            </a:extLst>
          </p:cNvPr>
          <p:cNvSpPr txBox="1">
            <a:spLocks/>
          </p:cNvSpPr>
          <p:nvPr/>
        </p:nvSpPr>
        <p:spPr bwMode="auto">
          <a:xfrm>
            <a:off x="561349" y="5083683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Open Invitation: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3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0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F65D1-C432-EF49-2FEA-4F52DEB5A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4BB09F-9F1C-FD6B-51CB-0B1829A7C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76" y="38911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Retrieval Augmented Generation (RAG)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3F769-811D-87B6-2201-33596D0AF369}"/>
              </a:ext>
            </a:extLst>
          </p:cNvPr>
          <p:cNvSpPr txBox="1"/>
          <p:nvPr/>
        </p:nvSpPr>
        <p:spPr>
          <a:xfrm>
            <a:off x="-2850204" y="-16828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8" name="RAG.mp4">
            <a:hlinkClick r:id="" action="ppaction://media"/>
            <a:extLst>
              <a:ext uri="{FF2B5EF4-FFF2-40B4-BE49-F238E27FC236}">
                <a16:creationId xmlns:a16="http://schemas.microsoft.com/office/drawing/2014/main" id="{3864EAF8-60F7-EB38-7B35-33F150F5C6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1161" y="1293319"/>
            <a:ext cx="9190341" cy="520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9A2CA-A858-ABB1-B886-B88D41D7C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96395CF-DE24-2AE7-7A92-1F0AC2D1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057" y="0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RAG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63FF3B-A1A5-AF0B-332C-7845FF5EE983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Client Setup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90CD03-7A98-9853-600C-2BCC72F1F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65858"/>
            <a:ext cx="7409329" cy="252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48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4D981-3063-1A53-0D7B-94069761D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9079140-EA36-273F-E9DA-27C3AE6EBB72}"/>
              </a:ext>
            </a:extLst>
          </p:cNvPr>
          <p:cNvSpPr txBox="1">
            <a:spLocks/>
          </p:cNvSpPr>
          <p:nvPr/>
        </p:nvSpPr>
        <p:spPr bwMode="auto">
          <a:xfrm>
            <a:off x="565262" y="1351464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Prompting…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ACDF5B-2B6B-C328-B13C-68353C714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As we’ve learned…</a:t>
            </a:r>
          </a:p>
        </p:txBody>
      </p:sp>
      <p:pic>
        <p:nvPicPr>
          <p:cNvPr id="4" name="Prompt1">
            <a:hlinkClick r:id="" action="ppaction://media"/>
            <a:extLst>
              <a:ext uri="{FF2B5EF4-FFF2-40B4-BE49-F238E27FC236}">
                <a16:creationId xmlns:a16="http://schemas.microsoft.com/office/drawing/2014/main" id="{CA8247A8-4A3C-BC1B-9636-2937F04DAF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43884" y="2015240"/>
            <a:ext cx="7869599" cy="44231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B57D9D-AEBA-98B4-44AF-8026AB9A4724}"/>
              </a:ext>
            </a:extLst>
          </p:cNvPr>
          <p:cNvSpPr txBox="1"/>
          <p:nvPr/>
        </p:nvSpPr>
        <p:spPr>
          <a:xfrm>
            <a:off x="2134565" y="6550223"/>
            <a:ext cx="5694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Reference video: https://</a:t>
            </a:r>
            <a:r>
              <a:rPr lang="en-US" sz="1400" err="1">
                <a:solidFill>
                  <a:schemeClr val="bg1"/>
                </a:solidFill>
              </a:rPr>
              <a:t>www.youtube.com</a:t>
            </a:r>
            <a:r>
              <a:rPr lang="en-US" sz="1400">
                <a:solidFill>
                  <a:schemeClr val="bg1"/>
                </a:solidFill>
              </a:rPr>
              <a:t>/</a:t>
            </a:r>
            <a:r>
              <a:rPr lang="en-US" sz="1400" err="1">
                <a:solidFill>
                  <a:schemeClr val="bg1"/>
                </a:solidFill>
              </a:rPr>
              <a:t>watch?v</a:t>
            </a:r>
            <a:r>
              <a:rPr lang="en-US" sz="1400">
                <a:solidFill>
                  <a:schemeClr val="bg1"/>
                </a:solidFill>
              </a:rPr>
              <a:t>=FwOTs4UxQS4</a:t>
            </a:r>
          </a:p>
        </p:txBody>
      </p:sp>
    </p:spTree>
    <p:extLst>
      <p:ext uri="{BB962C8B-B14F-4D97-AF65-F5344CB8AC3E}">
        <p14:creationId xmlns:p14="http://schemas.microsoft.com/office/powerpoint/2010/main" val="116038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A08E4-DEE3-0805-2C55-192B11D52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B167F0A-F9DA-2847-67DA-2A58148B5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057" y="0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RAG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9D406BB-94A6-BC37-953A-FE24C7748A61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Provide Documents for RAG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3FF665-326B-7B82-E3E5-224C16372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859" y="2326380"/>
            <a:ext cx="7772400" cy="23325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C3087C-5875-B156-46F6-030A70552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859" y="5129618"/>
            <a:ext cx="7772400" cy="10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519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B3C95-9C64-ABC4-F38C-2C6E21A55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03356B7-8263-851F-47CB-CC89648C8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057" y="0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RAG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310CCBF-3F76-A454-E9E6-97275371BE1E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Tokenization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393D8-60D4-F259-FB73-79954616637A}"/>
              </a:ext>
            </a:extLst>
          </p:cNvPr>
          <p:cNvSpPr txBox="1">
            <a:spLocks/>
          </p:cNvSpPr>
          <p:nvPr/>
        </p:nvSpPr>
        <p:spPr bwMode="auto">
          <a:xfrm>
            <a:off x="609987" y="3109417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Similarity Calculation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86258A-A616-9B11-ECA9-9083CFF7C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506" y="1888752"/>
            <a:ext cx="7772400" cy="12206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0D6BCF-FD05-AA1A-2D24-01C9C4413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506" y="3778573"/>
            <a:ext cx="69723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85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7612A-DE4A-F5A1-A644-F093631CC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034A00-FDCB-4E95-AC17-39A65007B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057" y="0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RAG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BFF0E8-18DF-9DC6-88C7-B28E2F8E5B8D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Retrieve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65316E-0E3B-54F8-8E2B-A8153DD05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1" y="2045187"/>
            <a:ext cx="7353300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95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8C1E0-E02A-4DCD-22D6-F5DD58AF3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97574AB-60DB-D2BC-3ED6-C752C227F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057" y="0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RAG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89F3A23-6FD8-4666-60D7-BCB1677CEA41}"/>
              </a:ext>
            </a:extLst>
          </p:cNvPr>
          <p:cNvSpPr txBox="1">
            <a:spLocks/>
          </p:cNvSpPr>
          <p:nvPr/>
        </p:nvSpPr>
        <p:spPr bwMode="auto">
          <a:xfrm>
            <a:off x="609988" y="1362131"/>
            <a:ext cx="1011516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Generation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F72760-8FF6-DB00-26F4-6774B95D3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45187"/>
            <a:ext cx="7772400" cy="451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461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664F6-84B4-EA44-5E8F-28F6A4ABC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89E7692-3931-A8C1-6F1B-004FBF914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Project: GUIDE-AI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2896B6-62BB-5D48-ADF6-2BCC71C415F4}"/>
              </a:ext>
            </a:extLst>
          </p:cNvPr>
          <p:cNvSpPr txBox="1"/>
          <p:nvPr/>
        </p:nvSpPr>
        <p:spPr>
          <a:xfrm>
            <a:off x="6816436" y="-1864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95028-8431-3AD2-1E53-DC58446209FC}"/>
              </a:ext>
            </a:extLst>
          </p:cNvPr>
          <p:cNvSpPr txBox="1">
            <a:spLocks/>
          </p:cNvSpPr>
          <p:nvPr/>
        </p:nvSpPr>
        <p:spPr bwMode="auto">
          <a:xfrm>
            <a:off x="169223" y="1265013"/>
            <a:ext cx="1117505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lang="en-US" altLang="zh-CN" sz="3000" b="1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The Challenge: Even today, LLMs hallucinate often.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GUIDE-AI is a real-world project that aims to use LLMs as counselors to help students.</a:t>
            </a:r>
          </a:p>
          <a:p>
            <a:pPr marL="609585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For LLMs as assistants, counselors, it is necessary to include RAG for fact-checking.</a:t>
            </a:r>
          </a:p>
        </p:txBody>
      </p:sp>
    </p:spTree>
    <p:extLst>
      <p:ext uri="{BB962C8B-B14F-4D97-AF65-F5344CB8AC3E}">
        <p14:creationId xmlns:p14="http://schemas.microsoft.com/office/powerpoint/2010/main" val="304598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E6AAE-C2D5-5223-FF70-B2E90A8FA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1C2D141-DA04-69DC-BF29-65BD57FE1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Project: GUIDE-AI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DCDD3A-893E-21C7-7E63-9C3EE54DF70F}"/>
              </a:ext>
            </a:extLst>
          </p:cNvPr>
          <p:cNvSpPr txBox="1"/>
          <p:nvPr/>
        </p:nvSpPr>
        <p:spPr>
          <a:xfrm>
            <a:off x="6816436" y="-1864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FD808-DC45-87D7-1DCC-FDC8933B781A}"/>
              </a:ext>
            </a:extLst>
          </p:cNvPr>
          <p:cNvSpPr txBox="1">
            <a:spLocks/>
          </p:cNvSpPr>
          <p:nvPr/>
        </p:nvSpPr>
        <p:spPr bwMode="auto">
          <a:xfrm>
            <a:off x="169223" y="1265013"/>
            <a:ext cx="11175051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 b="1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Your project: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Load the project Notebook in Google </a:t>
            </a:r>
            <a:r>
              <a:rPr lang="en-US" sz="3000" err="1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Colab</a:t>
            </a: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.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Choose a data set.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Prompt a </a:t>
            </a:r>
            <a:r>
              <a:rPr lang="en-US" sz="3000" err="1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ReAct</a:t>
            </a: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 agent to give advice or to answer questions based on the data set.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Test your agent.</a:t>
            </a:r>
          </a:p>
          <a:p>
            <a:pPr marL="1066785" lvl="1" indent="-609585">
              <a:spcBef>
                <a:spcPts val="933"/>
              </a:spcBef>
              <a:buClr>
                <a:srgbClr val="CC6600"/>
              </a:buClr>
              <a:buSzPct val="90000"/>
              <a:buFont typeface="Wingdings" pitchFamily="2" charset="2"/>
              <a:buChar char=""/>
              <a:defRPr/>
            </a:pPr>
            <a:r>
              <a:rPr lang="en-US" sz="3000">
                <a:solidFill>
                  <a:srgbClr val="59280F"/>
                </a:solidFill>
                <a:ea typeface="宋体" panose="02010600030101010101" pitchFamily="2" charset="-122"/>
                <a:cs typeface="Arial" charset="0"/>
              </a:rPr>
              <a:t>Refine your prompts.</a:t>
            </a:r>
          </a:p>
        </p:txBody>
      </p:sp>
    </p:spTree>
    <p:extLst>
      <p:ext uri="{BB962C8B-B14F-4D97-AF65-F5344CB8AC3E}">
        <p14:creationId xmlns:p14="http://schemas.microsoft.com/office/powerpoint/2010/main" val="37089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4770B-0AD9-5CA4-D822-6F4AAEEF5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3CEE7-EEA5-F7D9-0C99-087F46980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0" y="181930"/>
            <a:ext cx="11394080" cy="1080938"/>
          </a:xfrm>
        </p:spPr>
        <p:txBody>
          <a:bodyPr/>
          <a:lstStyle/>
          <a:p>
            <a:r>
              <a:rPr lang="en-US" sz="2800" b="1">
                <a:latin typeface="Georgia" panose="02040502050405020303" pitchFamily="18" charset="0"/>
              </a:rPr>
              <a:t>Pop Quiz 1– What Does an LLM Need to Answer?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450287-CFF1-F481-BD0F-4DDCC6FED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38E0F-C713-4786-8C45-D113FEEA09BE}" type="slidenum">
              <a:rPr lang="en-US" smtClean="0"/>
              <a:t>4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0398B-55F0-D005-E66B-D40343EFE28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1" y="1898650"/>
            <a:ext cx="10641376" cy="30607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C00000"/>
                </a:solidFill>
                <a:latin typeface="Aptos" panose="020B0004020202020204" pitchFamily="34" charset="0"/>
              </a:rPr>
              <a:t>Q:</a:t>
            </a:r>
            <a:r>
              <a:rPr lang="en-US" sz="2400">
                <a:latin typeface="Aptos" panose="020B0004020202020204" pitchFamily="34" charset="0"/>
              </a:rPr>
              <a:t> Which of the following are necessary for an LLM to generate an answer?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>
                <a:latin typeface="Aptos" panose="020B0004020202020204" pitchFamily="34" charset="0"/>
              </a:rPr>
              <a:t>(Select all that apply)?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A.</a:t>
            </a:r>
            <a:r>
              <a:rPr lang="en-US" sz="2400">
                <a:latin typeface="Aptos" panose="020B0004020202020204" pitchFamily="34" charset="0"/>
              </a:rPr>
              <a:t> The LLM receives an input (a prompt)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>
                <a:latin typeface="Aptos" panose="020B0004020202020204" pitchFamily="34" charset="0"/>
              </a:rPr>
              <a:t>B.</a:t>
            </a:r>
            <a:r>
              <a:rPr lang="en-US" sz="2400">
                <a:latin typeface="Aptos" panose="020B0004020202020204" pitchFamily="34" charset="0"/>
              </a:rPr>
              <a:t> The prompt must include step-by-step instructions</a:t>
            </a: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C.</a:t>
            </a:r>
            <a:r>
              <a:rPr lang="en-US" sz="2400">
                <a:latin typeface="Aptos" panose="020B0004020202020204" pitchFamily="34" charset="0"/>
              </a:rPr>
              <a:t> The LLM must be fine-tuned for this specific task</a:t>
            </a: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D.</a:t>
            </a:r>
            <a:r>
              <a:rPr lang="en-US" sz="2400">
                <a:latin typeface="Aptos" panose="020B0004020202020204" pitchFamily="34" charset="0"/>
              </a:rPr>
              <a:t> The LLM has been trained on data beforehand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A06083-3C54-D09B-013A-BABD46EE57F7}"/>
              </a:ext>
            </a:extLst>
          </p:cNvPr>
          <p:cNvSpPr txBox="1"/>
          <p:nvPr/>
        </p:nvSpPr>
        <p:spPr>
          <a:xfrm>
            <a:off x="838200" y="5149976"/>
            <a:ext cx="10515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ptos" panose="020B0004020202020204" pitchFamily="34" charset="0"/>
              </a:rPr>
              <a:t>✅ </a:t>
            </a:r>
            <a:r>
              <a:rPr lang="en-US" sz="2400" b="1">
                <a:solidFill>
                  <a:schemeClr val="bg1"/>
                </a:solidFill>
                <a:latin typeface="Aptos" panose="020B0004020202020204" pitchFamily="34" charset="0"/>
              </a:rPr>
              <a:t>Correct answer: A, D</a:t>
            </a:r>
            <a:endParaRPr lang="en-US" sz="2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23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D728C-F2DA-09B0-A882-7F3E8B87A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FF4192F-EE8F-A08A-B6C9-6DCB4E07A47C}"/>
              </a:ext>
            </a:extLst>
          </p:cNvPr>
          <p:cNvSpPr txBox="1">
            <a:spLocks/>
          </p:cNvSpPr>
          <p:nvPr/>
        </p:nvSpPr>
        <p:spPr bwMode="auto">
          <a:xfrm>
            <a:off x="680327" y="1311918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charset="0"/>
              </a:rPr>
              <a:t>What Can We Do Differently to Enhance the Logic Flow</a:t>
            </a: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59280F"/>
              </a:solidFill>
              <a:effectLst/>
              <a:uLnTx/>
              <a:uFillTx/>
              <a:latin typeface="Trebuchet MS" panose="020B0603020202020204"/>
              <a:ea typeface="+mn-ea"/>
              <a:cs typeface="Arial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865FEA-BBDC-DA30-E3D6-6169F6587104}"/>
              </a:ext>
            </a:extLst>
          </p:cNvPr>
          <p:cNvSpPr txBox="1">
            <a:spLocks/>
          </p:cNvSpPr>
          <p:nvPr/>
        </p:nvSpPr>
        <p:spPr>
          <a:xfrm>
            <a:off x="797920" y="2961"/>
            <a:ext cx="11394080" cy="108093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sz="4000"/>
              <a:t>As we’ve learned…</a:t>
            </a:r>
          </a:p>
        </p:txBody>
      </p:sp>
      <p:pic>
        <p:nvPicPr>
          <p:cNvPr id="11" name="Prompt2">
            <a:hlinkClick r:id="" action="ppaction://media"/>
            <a:extLst>
              <a:ext uri="{FF2B5EF4-FFF2-40B4-BE49-F238E27FC236}">
                <a16:creationId xmlns:a16="http://schemas.microsoft.com/office/drawing/2014/main" id="{6AD09710-9B2E-D52D-5A9B-863FE12680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2399" y="2004501"/>
            <a:ext cx="7370820" cy="414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F96C5-F870-F048-1412-E3E10B1A7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04504-AA13-5B3E-BB4C-2AACEFA25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0" y="181930"/>
            <a:ext cx="11394080" cy="1080938"/>
          </a:xfrm>
        </p:spPr>
        <p:txBody>
          <a:bodyPr/>
          <a:lstStyle/>
          <a:p>
            <a:r>
              <a:rPr lang="en-US" sz="2800" b="1">
                <a:latin typeface="Georgia" panose="02040502050405020303" pitchFamily="18" charset="0"/>
              </a:rPr>
              <a:t>Pop Quiz 2– What is an LLM Workflow?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8B8792-E634-EF47-2466-1A626F4E9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38E0F-C713-4786-8C45-D113FEEA09BE}" type="slidenum">
              <a:rPr lang="en-US" smtClean="0"/>
              <a:t>6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3C2D0-94D0-196D-1DA0-D2015B1B94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1" y="1898650"/>
            <a:ext cx="10641376" cy="30607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C00000"/>
                </a:solidFill>
                <a:latin typeface="Aptos" panose="020B0004020202020204" pitchFamily="34" charset="0"/>
              </a:rPr>
              <a:t>Q:</a:t>
            </a:r>
            <a:r>
              <a:rPr lang="en-US" sz="2400">
                <a:latin typeface="Aptos" panose="020B0004020202020204" pitchFamily="34" charset="0"/>
              </a:rPr>
              <a:t> Which of the following statements best describes LLM behaviors?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A.</a:t>
            </a:r>
            <a:r>
              <a:rPr lang="en-US" sz="2400">
                <a:latin typeface="Aptos" panose="020B0004020202020204" pitchFamily="34" charset="0"/>
              </a:rPr>
              <a:t> They can dynamically decide to change goals during execution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>
                <a:latin typeface="Aptos" panose="020B0004020202020204" pitchFamily="34" charset="0"/>
              </a:rPr>
              <a:t>B.</a:t>
            </a:r>
            <a:r>
              <a:rPr lang="en-US" sz="2400">
                <a:latin typeface="Aptos" panose="020B0004020202020204" pitchFamily="34" charset="0"/>
              </a:rPr>
              <a:t> They dynamically modify their own objectives based on observations</a:t>
            </a: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C.</a:t>
            </a:r>
            <a:r>
              <a:rPr lang="en-US" sz="2400">
                <a:latin typeface="Aptos" panose="020B0004020202020204" pitchFamily="34" charset="0"/>
              </a:rPr>
              <a:t> They always follow pre-defined paths designed by humans</a:t>
            </a:r>
            <a:br>
              <a:rPr lang="en-US" sz="2400">
                <a:latin typeface="Aptos" panose="020B0004020202020204" pitchFamily="34" charset="0"/>
              </a:rPr>
            </a:br>
            <a:r>
              <a:rPr lang="en-US" sz="2400" b="1">
                <a:latin typeface="Aptos" panose="020B0004020202020204" pitchFamily="34" charset="0"/>
              </a:rPr>
              <a:t>D.</a:t>
            </a:r>
            <a:r>
              <a:rPr lang="en-US" sz="2400">
                <a:latin typeface="Aptos" panose="020B0004020202020204" pitchFamily="34" charset="0"/>
              </a:rPr>
              <a:t> They require an LLM to reason at every step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F8A96E-E790-F7D7-CF60-54DAB954B02F}"/>
              </a:ext>
            </a:extLst>
          </p:cNvPr>
          <p:cNvSpPr txBox="1"/>
          <p:nvPr/>
        </p:nvSpPr>
        <p:spPr>
          <a:xfrm>
            <a:off x="838200" y="5149976"/>
            <a:ext cx="10515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ptos" panose="020B0004020202020204" pitchFamily="34" charset="0"/>
              </a:rPr>
              <a:t>✅ </a:t>
            </a:r>
            <a:r>
              <a:rPr lang="en-US" sz="2400" b="1">
                <a:solidFill>
                  <a:schemeClr val="bg1"/>
                </a:solidFill>
                <a:latin typeface="Aptos" panose="020B0004020202020204" pitchFamily="34" charset="0"/>
              </a:rPr>
              <a:t>Correct answer: C</a:t>
            </a:r>
            <a:endParaRPr lang="en-US" sz="240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52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C1B45-2DE7-DBC8-9F4B-E24F65590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20A717-FC51-96E0-FD70-12D9839ECC51}"/>
              </a:ext>
            </a:extLst>
          </p:cNvPr>
          <p:cNvSpPr txBox="1">
            <a:spLocks/>
          </p:cNvSpPr>
          <p:nvPr/>
        </p:nvSpPr>
        <p:spPr bwMode="auto">
          <a:xfrm>
            <a:off x="532212" y="1150857"/>
            <a:ext cx="10620720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How we, as humans, make decisions?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4CC26-5D76-DA02-3281-6B29FDEE0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LLM Agents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991FC0E-8CAF-0089-4294-6CF1BFE2B9B4}"/>
              </a:ext>
            </a:extLst>
          </p:cNvPr>
          <p:cNvSpPr txBox="1">
            <a:spLocks/>
          </p:cNvSpPr>
          <p:nvPr/>
        </p:nvSpPr>
        <p:spPr bwMode="auto">
          <a:xfrm>
            <a:off x="532212" y="5777752"/>
            <a:ext cx="11542189" cy="68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585" marR="0" lvl="0" indent="-609585" algn="l" defTabSz="457200" rtl="0" eaLnBrk="1" fontAlgn="auto" latinLnBrk="0" hangingPunct="1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rgbClr val="CC6600"/>
              </a:buClr>
              <a:buSzPct val="90000"/>
              <a:buFont typeface="Wingdings" pitchFamily="2" charset="2"/>
              <a:buChar char=""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A LLM agent is a system that uses an LLM as a </a:t>
            </a: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reasoning</a:t>
            </a: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 engine to decide what </a:t>
            </a: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actions</a:t>
            </a: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59280F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charset="0"/>
              </a:rPr>
              <a:t> to take in pursuit of a goal. </a:t>
            </a:r>
          </a:p>
        </p:txBody>
      </p:sp>
      <p:pic>
        <p:nvPicPr>
          <p:cNvPr id="2" name="Prompt3">
            <a:hlinkClick r:id="" action="ppaction://media"/>
            <a:extLst>
              <a:ext uri="{FF2B5EF4-FFF2-40B4-BE49-F238E27FC236}">
                <a16:creationId xmlns:a16="http://schemas.microsoft.com/office/drawing/2014/main" id="{B1714935-36B8-D254-BF2A-438C542DD5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5924" y="1833913"/>
            <a:ext cx="6863508" cy="385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9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F3A17-B452-24B5-855D-0CCE5B784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Artificial Intelligence Agent 3D Icons - Free Download in PNG, glTF">
            <a:extLst>
              <a:ext uri="{FF2B5EF4-FFF2-40B4-BE49-F238E27FC236}">
                <a16:creationId xmlns:a16="http://schemas.microsoft.com/office/drawing/2014/main" id="{ECE52E76-377E-3E9B-2C2F-5520DF965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81325" y="1737728"/>
            <a:ext cx="3548713" cy="35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0EFAB5A-EC81-6454-BF44-E1BA4B11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-30208"/>
            <a:ext cx="11394080" cy="1080938"/>
          </a:xfrm>
        </p:spPr>
        <p:txBody>
          <a:bodyPr anchor="b">
            <a:normAutofit/>
          </a:bodyPr>
          <a:lstStyle/>
          <a:p>
            <a:r>
              <a:rPr lang="en-US" sz="4000"/>
              <a:t>Agent Loop</a:t>
            </a:r>
          </a:p>
        </p:txBody>
      </p:sp>
      <p:pic>
        <p:nvPicPr>
          <p:cNvPr id="2" name="图片 7" descr="形状, 箭头&#10;&#10;AI 生成的内容可能不正确。">
            <a:extLst>
              <a:ext uri="{FF2B5EF4-FFF2-40B4-BE49-F238E27FC236}">
                <a16:creationId xmlns:a16="http://schemas.microsoft.com/office/drawing/2014/main" id="{AD927630-70FB-428B-B1B0-E25136E73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30255">
            <a:off x="3910979" y="2154424"/>
            <a:ext cx="2843812" cy="2010777"/>
          </a:xfrm>
          <a:prstGeom prst="rect">
            <a:avLst/>
          </a:prstGeom>
        </p:spPr>
      </p:pic>
      <p:pic>
        <p:nvPicPr>
          <p:cNvPr id="4" name="图片 6">
            <a:extLst>
              <a:ext uri="{FF2B5EF4-FFF2-40B4-BE49-F238E27FC236}">
                <a16:creationId xmlns:a16="http://schemas.microsoft.com/office/drawing/2014/main" id="{AA4C84FE-24B8-7E7C-65DB-42C026E56C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11209">
            <a:off x="3484357" y="3397475"/>
            <a:ext cx="3144308" cy="173468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24E2AFED-A5A7-E3CB-AB67-7DBF0F77910B}"/>
              </a:ext>
            </a:extLst>
          </p:cNvPr>
          <p:cNvSpPr/>
          <p:nvPr/>
        </p:nvSpPr>
        <p:spPr>
          <a:xfrm>
            <a:off x="83616" y="1961929"/>
            <a:ext cx="3382049" cy="342604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Environment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B4A80C3-3BCA-6F5B-2B10-0B38BB8B9808}"/>
              </a:ext>
            </a:extLst>
          </p:cNvPr>
          <p:cNvSpPr/>
          <p:nvPr/>
        </p:nvSpPr>
        <p:spPr>
          <a:xfrm>
            <a:off x="11067334" y="2476560"/>
            <a:ext cx="1007067" cy="9488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chemeClr val="bg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1071294-346A-4A19-5221-ADD12013ED91}"/>
              </a:ext>
            </a:extLst>
          </p:cNvPr>
          <p:cNvSpPr/>
          <p:nvPr/>
        </p:nvSpPr>
        <p:spPr>
          <a:xfrm>
            <a:off x="6820605" y="1497010"/>
            <a:ext cx="2949696" cy="2907923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354B251-4631-2A73-8F56-8CD2AAB05203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8533447" y="1484484"/>
            <a:ext cx="3037421" cy="99207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6D4523D-8FF9-0119-E7C6-81C5F56450C5}"/>
              </a:ext>
            </a:extLst>
          </p:cNvPr>
          <p:cNvCxnSpPr>
            <a:cxnSpLocks/>
            <a:endCxn id="33" idx="4"/>
          </p:cNvCxnSpPr>
          <p:nvPr/>
        </p:nvCxnSpPr>
        <p:spPr>
          <a:xfrm flipV="1">
            <a:off x="8820813" y="3425381"/>
            <a:ext cx="2750055" cy="93153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rminator 40">
            <a:extLst>
              <a:ext uri="{FF2B5EF4-FFF2-40B4-BE49-F238E27FC236}">
                <a16:creationId xmlns:a16="http://schemas.microsoft.com/office/drawing/2014/main" id="{6C8153DA-6961-66B0-5884-37EDD5D30AF8}"/>
              </a:ext>
            </a:extLst>
          </p:cNvPr>
          <p:cNvSpPr/>
          <p:nvPr/>
        </p:nvSpPr>
        <p:spPr>
          <a:xfrm>
            <a:off x="8757422" y="2838363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5C34FE-98BD-0A29-B7E2-66FCB43BE4FB}"/>
              </a:ext>
            </a:extLst>
          </p:cNvPr>
          <p:cNvGrpSpPr/>
          <p:nvPr/>
        </p:nvGrpSpPr>
        <p:grpSpPr>
          <a:xfrm>
            <a:off x="3901323" y="111334"/>
            <a:ext cx="3213986" cy="2424895"/>
            <a:chOff x="3901323" y="111334"/>
            <a:chExt cx="3213986" cy="2424895"/>
          </a:xfrm>
        </p:grpSpPr>
        <p:pic>
          <p:nvPicPr>
            <p:cNvPr id="42" name="Picture 41" descr="A blue and white rectangular object&#10;&#10;AI-generated content may be incorrect.">
              <a:extLst>
                <a:ext uri="{FF2B5EF4-FFF2-40B4-BE49-F238E27FC236}">
                  <a16:creationId xmlns:a16="http://schemas.microsoft.com/office/drawing/2014/main" id="{6A13EF2C-ACB4-3DB6-DC48-7120C0140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323" y="111334"/>
              <a:ext cx="3054424" cy="2424895"/>
            </a:xfrm>
            <a:prstGeom prst="rect">
              <a:avLst/>
            </a:prstGeom>
          </p:spPr>
        </p:pic>
        <p:sp>
          <p:nvSpPr>
            <p:cNvPr id="29" name="Terminator 28">
              <a:extLst>
                <a:ext uri="{FF2B5EF4-FFF2-40B4-BE49-F238E27FC236}">
                  <a16:creationId xmlns:a16="http://schemas.microsoft.com/office/drawing/2014/main" id="{85C3C945-E96F-F77C-6E2A-E00720BA08F8}"/>
                </a:ext>
              </a:extLst>
            </p:cNvPr>
            <p:cNvSpPr/>
            <p:nvPr/>
          </p:nvSpPr>
          <p:spPr>
            <a:xfrm>
              <a:off x="3974398" y="179436"/>
              <a:ext cx="2878740" cy="630273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bg1">
                      <a:lumMod val="75000"/>
                    </a:schemeClr>
                  </a:solidFill>
                </a:rPr>
                <a:t>Observations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Receive input from the environment </a:t>
              </a:r>
            </a:p>
            <a:p>
              <a:pPr marL="228600" indent="-228600" algn="ctr">
                <a:buAutoNum type="arabicParenR"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</a:rPr>
                <a:t>Evaluate the action results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BFF9B4-10E5-3E84-C7D7-549FAF3FB395}"/>
                </a:ext>
              </a:extLst>
            </p:cNvPr>
            <p:cNvSpPr txBox="1"/>
            <p:nvPr/>
          </p:nvSpPr>
          <p:spPr>
            <a:xfrm>
              <a:off x="4269586" y="940264"/>
              <a:ext cx="1518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User query</a:t>
              </a:r>
            </a:p>
          </p:txBody>
        </p:sp>
        <p:pic>
          <p:nvPicPr>
            <p:cNvPr id="44" name="Graphic 43" descr="Badge Tick1 with solid fill">
              <a:extLst>
                <a:ext uri="{FF2B5EF4-FFF2-40B4-BE49-F238E27FC236}">
                  <a16:creationId xmlns:a16="http://schemas.microsoft.com/office/drawing/2014/main" id="{F867B593-CA72-1FD6-F136-979844B1CE4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0890" y="1018274"/>
              <a:ext cx="228696" cy="228696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AA7A2B4-061F-ADEE-DCA6-413F762D4BD5}"/>
                </a:ext>
              </a:extLst>
            </p:cNvPr>
            <p:cNvSpPr txBox="1"/>
            <p:nvPr/>
          </p:nvSpPr>
          <p:spPr>
            <a:xfrm>
              <a:off x="5639413" y="965507"/>
              <a:ext cx="14758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Tool output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A84C02-D318-68C5-2DCB-10DD995C515C}"/>
                </a:ext>
              </a:extLst>
            </p:cNvPr>
            <p:cNvSpPr txBox="1"/>
            <p:nvPr/>
          </p:nvSpPr>
          <p:spPr>
            <a:xfrm>
              <a:off x="4299280" y="1212948"/>
              <a:ext cx="21485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System feedback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F858669-9D45-3691-3BA3-5EB818B4093B}"/>
                </a:ext>
              </a:extLst>
            </p:cNvPr>
            <p:cNvSpPr txBox="1"/>
            <p:nvPr/>
          </p:nvSpPr>
          <p:spPr>
            <a:xfrm>
              <a:off x="4284758" y="1591957"/>
              <a:ext cx="2709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Update internal variables</a:t>
              </a:r>
            </a:p>
          </p:txBody>
        </p:sp>
        <p:pic>
          <p:nvPicPr>
            <p:cNvPr id="52" name="Graphic 51" descr="Badge Tick1 with solid fill">
              <a:extLst>
                <a:ext uri="{FF2B5EF4-FFF2-40B4-BE49-F238E27FC236}">
                  <a16:creationId xmlns:a16="http://schemas.microsoft.com/office/drawing/2014/main" id="{DAC1CC61-AAE4-2494-4A70-ED3984E47CB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42812" y="1625559"/>
              <a:ext cx="256468" cy="256468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20F8281-3DCF-8CEA-3276-CF0F0F91BC85}"/>
                </a:ext>
              </a:extLst>
            </p:cNvPr>
            <p:cNvSpPr txBox="1"/>
            <p:nvPr/>
          </p:nvSpPr>
          <p:spPr>
            <a:xfrm>
              <a:off x="4313381" y="1868696"/>
              <a:ext cx="23200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Decide if to continue</a:t>
              </a:r>
            </a:p>
          </p:txBody>
        </p:sp>
        <p:pic>
          <p:nvPicPr>
            <p:cNvPr id="54" name="Graphic 53" descr="Badge Tick1 with solid fill">
              <a:extLst>
                <a:ext uri="{FF2B5EF4-FFF2-40B4-BE49-F238E27FC236}">
                  <a16:creationId xmlns:a16="http://schemas.microsoft.com/office/drawing/2014/main" id="{FA4CD695-B9B0-42F9-09BC-8A1DF36A91D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27965" y="1895141"/>
              <a:ext cx="256468" cy="256468"/>
            </a:xfrm>
            <a:prstGeom prst="rect">
              <a:avLst/>
            </a:prstGeom>
          </p:spPr>
        </p:pic>
        <p:pic>
          <p:nvPicPr>
            <p:cNvPr id="55" name="Graphic 54" descr="Badge Tick1 with solid fill">
              <a:extLst>
                <a:ext uri="{FF2B5EF4-FFF2-40B4-BE49-F238E27FC236}">
                  <a16:creationId xmlns:a16="http://schemas.microsoft.com/office/drawing/2014/main" id="{666FE0AB-2F39-B8C3-0834-B7CFA7E4835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2199" y="2168108"/>
              <a:ext cx="256468" cy="256468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7C0ED4D-6D81-E905-8153-E4B19CE82C4B}"/>
                </a:ext>
              </a:extLst>
            </p:cNvPr>
            <p:cNvSpPr txBox="1"/>
            <p:nvPr/>
          </p:nvSpPr>
          <p:spPr>
            <a:xfrm>
              <a:off x="4313381" y="2125388"/>
              <a:ext cx="2546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Check if the goal met</a:t>
              </a:r>
            </a:p>
          </p:txBody>
        </p:sp>
        <p:pic>
          <p:nvPicPr>
            <p:cNvPr id="57" name="Graphic 56" descr="Badge Tick1 with solid fill">
              <a:extLst>
                <a:ext uri="{FF2B5EF4-FFF2-40B4-BE49-F238E27FC236}">
                  <a16:creationId xmlns:a16="http://schemas.microsoft.com/office/drawing/2014/main" id="{7C2A2251-01A0-E28B-A874-A821133FBA6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43862" y="1265015"/>
              <a:ext cx="228696" cy="228696"/>
            </a:xfrm>
            <a:prstGeom prst="rect">
              <a:avLst/>
            </a:prstGeom>
          </p:spPr>
        </p:pic>
        <p:pic>
          <p:nvPicPr>
            <p:cNvPr id="58" name="Graphic 57" descr="Badge Tick1 with solid fill">
              <a:extLst>
                <a:ext uri="{FF2B5EF4-FFF2-40B4-BE49-F238E27FC236}">
                  <a16:creationId xmlns:a16="http://schemas.microsoft.com/office/drawing/2014/main" id="{85187562-6521-A303-E789-605DC94C102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28535" y="1013734"/>
              <a:ext cx="228696" cy="228696"/>
            </a:xfrm>
            <a:prstGeom prst="rect">
              <a:avLst/>
            </a:prstGeom>
          </p:spPr>
        </p:pic>
      </p:grpSp>
      <p:pic>
        <p:nvPicPr>
          <p:cNvPr id="59" name="Picture 58" descr="A green and white rectangular object&#10;&#10;AI-generated content may be incorrect.">
            <a:extLst>
              <a:ext uri="{FF2B5EF4-FFF2-40B4-BE49-F238E27FC236}">
                <a16:creationId xmlns:a16="http://schemas.microsoft.com/office/drawing/2014/main" id="{E8BA4ECB-1BE3-3FF5-0339-BF17B01261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91791" y="4820552"/>
            <a:ext cx="3261347" cy="2032725"/>
          </a:xfrm>
          <a:prstGeom prst="rect">
            <a:avLst/>
          </a:prstGeom>
        </p:spPr>
      </p:pic>
      <p:pic>
        <p:nvPicPr>
          <p:cNvPr id="63" name="Graphic 62" descr="Badge Tick1 with solid fill">
            <a:extLst>
              <a:ext uri="{FF2B5EF4-FFF2-40B4-BE49-F238E27FC236}">
                <a16:creationId xmlns:a16="http://schemas.microsoft.com/office/drawing/2014/main" id="{8DB90837-E624-A322-E3D2-4942AA4020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4929888"/>
            <a:ext cx="285901" cy="285901"/>
          </a:xfrm>
          <a:prstGeom prst="rect">
            <a:avLst/>
          </a:prstGeom>
        </p:spPr>
      </p:pic>
      <p:sp>
        <p:nvSpPr>
          <p:cNvPr id="30" name="Terminator 29">
            <a:extLst>
              <a:ext uri="{FF2B5EF4-FFF2-40B4-BE49-F238E27FC236}">
                <a16:creationId xmlns:a16="http://schemas.microsoft.com/office/drawing/2014/main" id="{D320A09F-A695-AD40-2170-056EFACC8A22}"/>
              </a:ext>
            </a:extLst>
          </p:cNvPr>
          <p:cNvSpPr/>
          <p:nvPr/>
        </p:nvSpPr>
        <p:spPr>
          <a:xfrm>
            <a:off x="3961792" y="6194632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Actions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Execute the chosen action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24251665-B1E1-4F8E-3774-43CD94E34B77}"/>
              </a:ext>
            </a:extLst>
          </p:cNvPr>
          <p:cNvSpPr txBox="1"/>
          <p:nvPr/>
        </p:nvSpPr>
        <p:spPr>
          <a:xfrm>
            <a:off x="4297826" y="4929888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Call a tool or API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9A0CCC22-A7C8-62F1-01EB-E95E90BAFB3A}"/>
              </a:ext>
            </a:extLst>
          </p:cNvPr>
          <p:cNvSpPr txBox="1"/>
          <p:nvPr/>
        </p:nvSpPr>
        <p:spPr>
          <a:xfrm>
            <a:off x="4307097" y="5272276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Ask a question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B72BDB64-18BE-BF02-3639-0DCAAD8D67CF}"/>
              </a:ext>
            </a:extLst>
          </p:cNvPr>
          <p:cNvSpPr txBox="1"/>
          <p:nvPr/>
        </p:nvSpPr>
        <p:spPr>
          <a:xfrm>
            <a:off x="4286386" y="5636850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Generate a response</a:t>
            </a:r>
          </a:p>
        </p:txBody>
      </p:sp>
      <p:pic>
        <p:nvPicPr>
          <p:cNvPr id="1035" name="Graphic 1034" descr="Badge Tick1 with solid fill">
            <a:extLst>
              <a:ext uri="{FF2B5EF4-FFF2-40B4-BE49-F238E27FC236}">
                <a16:creationId xmlns:a16="http://schemas.microsoft.com/office/drawing/2014/main" id="{6BECACC5-D1BA-0666-BE8C-9EC9B6461FF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8" y="5643175"/>
            <a:ext cx="298370" cy="298370"/>
          </a:xfrm>
          <a:prstGeom prst="rect">
            <a:avLst/>
          </a:prstGeom>
        </p:spPr>
      </p:pic>
      <p:pic>
        <p:nvPicPr>
          <p:cNvPr id="1037" name="Graphic 1036" descr="Badge Tick1 with solid fill">
            <a:extLst>
              <a:ext uri="{FF2B5EF4-FFF2-40B4-BE49-F238E27FC236}">
                <a16:creationId xmlns:a16="http://schemas.microsoft.com/office/drawing/2014/main" id="{A528EDD7-1B70-BBB1-25C3-D613B1D9401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9686" y="5280297"/>
            <a:ext cx="298369" cy="298369"/>
          </a:xfrm>
          <a:prstGeom prst="rect">
            <a:avLst/>
          </a:prstGeom>
        </p:spPr>
      </p:pic>
      <p:pic>
        <p:nvPicPr>
          <p:cNvPr id="1039" name="Picture 1038" descr="A pink and white rectangular object&#10;&#10;AI-generated content may be incorrect.">
            <a:extLst>
              <a:ext uri="{FF2B5EF4-FFF2-40B4-BE49-F238E27FC236}">
                <a16:creationId xmlns:a16="http://schemas.microsoft.com/office/drawing/2014/main" id="{9833F308-676D-18D8-4779-8CCEFF37D9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4079436"/>
            <a:ext cx="2689727" cy="2635145"/>
          </a:xfrm>
          <a:prstGeom prst="rect">
            <a:avLst/>
          </a:prstGeom>
        </p:spPr>
      </p:pic>
      <p:sp>
        <p:nvSpPr>
          <p:cNvPr id="1041" name="Terminator 1040">
            <a:extLst>
              <a:ext uri="{FF2B5EF4-FFF2-40B4-BE49-F238E27FC236}">
                <a16:creationId xmlns:a16="http://schemas.microsoft.com/office/drawing/2014/main" id="{0DEE556B-7084-50A1-3879-588463E318C5}"/>
              </a:ext>
            </a:extLst>
          </p:cNvPr>
          <p:cNvSpPr/>
          <p:nvPr/>
        </p:nvSpPr>
        <p:spPr>
          <a:xfrm>
            <a:off x="9493428" y="4202675"/>
            <a:ext cx="2486000" cy="63027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>
                    <a:lumMod val="75000"/>
                  </a:schemeClr>
                </a:solidFill>
              </a:rPr>
              <a:t>Reasoning</a:t>
            </a:r>
          </a:p>
          <a:p>
            <a:pPr algn="ctr"/>
            <a:r>
              <a:rPr lang="en-US" sz="1000">
                <a:solidFill>
                  <a:schemeClr val="bg1">
                    <a:lumMod val="75000"/>
                  </a:schemeClr>
                </a:solidFill>
              </a:rPr>
              <a:t>Decide what to do next</a:t>
            </a:r>
          </a:p>
        </p:txBody>
      </p:sp>
      <p:pic>
        <p:nvPicPr>
          <p:cNvPr id="1042" name="Graphic 1041" descr="Badge Tick1 with solid fill">
            <a:extLst>
              <a:ext uri="{FF2B5EF4-FFF2-40B4-BE49-F238E27FC236}">
                <a16:creationId xmlns:a16="http://schemas.microsoft.com/office/drawing/2014/main" id="{BACCC53E-332B-39F7-44C0-D9B004C48F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20757" y="5129963"/>
            <a:ext cx="270772" cy="270772"/>
          </a:xfrm>
          <a:prstGeom prst="rect">
            <a:avLst/>
          </a:prstGeom>
        </p:spPr>
      </p:pic>
      <p:sp>
        <p:nvSpPr>
          <p:cNvPr id="1043" name="TextBox 1042">
            <a:extLst>
              <a:ext uri="{FF2B5EF4-FFF2-40B4-BE49-F238E27FC236}">
                <a16:creationId xmlns:a16="http://schemas.microsoft.com/office/drawing/2014/main" id="{930ABBB1-6B6A-934D-76B5-140C5295AD6E}"/>
              </a:ext>
            </a:extLst>
          </p:cNvPr>
          <p:cNvSpPr txBox="1"/>
          <p:nvPr/>
        </p:nvSpPr>
        <p:spPr>
          <a:xfrm>
            <a:off x="9583314" y="50909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Interpret the situation</a:t>
            </a:r>
          </a:p>
        </p:txBody>
      </p:sp>
      <p:pic>
        <p:nvPicPr>
          <p:cNvPr id="1047" name="Graphic 1046" descr="Badge Tick1 with solid fill">
            <a:extLst>
              <a:ext uri="{FF2B5EF4-FFF2-40B4-BE49-F238E27FC236}">
                <a16:creationId xmlns:a16="http://schemas.microsoft.com/office/drawing/2014/main" id="{B196B22D-39E6-D412-D276-8F7C183C6C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8782" y="5484245"/>
            <a:ext cx="270772" cy="270772"/>
          </a:xfrm>
          <a:prstGeom prst="rect">
            <a:avLst/>
          </a:prstGeom>
        </p:spPr>
      </p:pic>
      <p:sp>
        <p:nvSpPr>
          <p:cNvPr id="1048" name="TextBox 1047">
            <a:extLst>
              <a:ext uri="{FF2B5EF4-FFF2-40B4-BE49-F238E27FC236}">
                <a16:creationId xmlns:a16="http://schemas.microsoft.com/office/drawing/2014/main" id="{F0CE279E-5300-69F6-3465-AE50EBE318B8}"/>
              </a:ext>
            </a:extLst>
          </p:cNvPr>
          <p:cNvSpPr txBox="1"/>
          <p:nvPr/>
        </p:nvSpPr>
        <p:spPr>
          <a:xfrm>
            <a:off x="9583314" y="5450354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Select a strategy or skill</a:t>
            </a:r>
          </a:p>
        </p:txBody>
      </p:sp>
      <p:pic>
        <p:nvPicPr>
          <p:cNvPr id="1049" name="Graphic 1048" descr="Badge Tick1 with solid fill">
            <a:extLst>
              <a:ext uri="{FF2B5EF4-FFF2-40B4-BE49-F238E27FC236}">
                <a16:creationId xmlns:a16="http://schemas.microsoft.com/office/drawing/2014/main" id="{61937E6D-DF91-8018-ADBA-D0BE2EBD8F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6799" y="5850398"/>
            <a:ext cx="270772" cy="270772"/>
          </a:xfrm>
          <a:prstGeom prst="rect">
            <a:avLst/>
          </a:prstGeom>
        </p:spPr>
      </p:pic>
      <p:sp>
        <p:nvSpPr>
          <p:cNvPr id="1050" name="TextBox 1049">
            <a:extLst>
              <a:ext uri="{FF2B5EF4-FFF2-40B4-BE49-F238E27FC236}">
                <a16:creationId xmlns:a16="http://schemas.microsoft.com/office/drawing/2014/main" id="{E5DF2AE7-36C9-C5F8-9FEB-805CC09E4762}"/>
              </a:ext>
            </a:extLst>
          </p:cNvPr>
          <p:cNvSpPr txBox="1"/>
          <p:nvPr/>
        </p:nvSpPr>
        <p:spPr>
          <a:xfrm>
            <a:off x="9551946" y="5806127"/>
            <a:ext cx="254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Plan the next action</a:t>
            </a:r>
          </a:p>
        </p:txBody>
      </p:sp>
    </p:spTree>
    <p:extLst>
      <p:ext uri="{BB962C8B-B14F-4D97-AF65-F5344CB8AC3E}">
        <p14:creationId xmlns:p14="http://schemas.microsoft.com/office/powerpoint/2010/main" val="1536763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E1C2A-22B2-20C6-100D-CC9C2F1E2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7F2AF1A-3828-7C13-EBF9-82BE7EE92A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53" y="5443598"/>
            <a:ext cx="11295347" cy="14208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F847F791-C918-40A0-90D9-FD5AF9C054BC}"/>
              </a:ext>
            </a:extLst>
          </p:cNvPr>
          <p:cNvSpPr/>
          <p:nvPr/>
        </p:nvSpPr>
        <p:spPr>
          <a:xfrm rot="10800000" flipH="1">
            <a:off x="-106429" y="1"/>
            <a:ext cx="3736360" cy="685800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A21B516-92EA-A3CC-94F1-394077087784}"/>
              </a:ext>
            </a:extLst>
          </p:cNvPr>
          <p:cNvSpPr/>
          <p:nvPr/>
        </p:nvSpPr>
        <p:spPr>
          <a:xfrm>
            <a:off x="2292162" y="1982085"/>
            <a:ext cx="2843981" cy="2844723"/>
          </a:xfrm>
          <a:prstGeom prst="ellipse">
            <a:avLst/>
          </a:prstGeom>
          <a:noFill/>
          <a:ln w="1905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459477-D8B9-45B7-70FF-3A262017622C}"/>
              </a:ext>
            </a:extLst>
          </p:cNvPr>
          <p:cNvGrpSpPr/>
          <p:nvPr/>
        </p:nvGrpSpPr>
        <p:grpSpPr>
          <a:xfrm>
            <a:off x="2540138" y="2230129"/>
            <a:ext cx="2013295" cy="2357960"/>
            <a:chOff x="8964760" y="1889143"/>
            <a:chExt cx="2491245" cy="247585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B4E7206-0986-F375-C68F-9E5F21BF2ECB}"/>
                </a:ext>
              </a:extLst>
            </p:cNvPr>
            <p:cNvSpPr/>
            <p:nvPr/>
          </p:nvSpPr>
          <p:spPr>
            <a:xfrm>
              <a:off x="8964761" y="1889143"/>
              <a:ext cx="2475858" cy="2475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707AD9A-288A-8D21-D4BC-16893D668EB8}"/>
                </a:ext>
              </a:extLst>
            </p:cNvPr>
            <p:cNvSpPr txBox="1"/>
            <p:nvPr/>
          </p:nvSpPr>
          <p:spPr>
            <a:xfrm>
              <a:off x="8964760" y="2808634"/>
              <a:ext cx="2491245" cy="678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95" normalizeH="0" baseline="0" noProof="0">
                  <a:ln>
                    <a:noFill/>
                  </a:ln>
                  <a:solidFill>
                    <a:srgbClr val="254061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3600" b="1" i="0" u="none" strike="noStrike" kern="1200" cap="none" spc="95" normalizeH="0" baseline="0" noProof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63ACB6C-F571-48FC-AE8E-E4EA65F66971}"/>
              </a:ext>
            </a:extLst>
          </p:cNvPr>
          <p:cNvCxnSpPr/>
          <p:nvPr/>
        </p:nvCxnSpPr>
        <p:spPr>
          <a:xfrm flipV="1">
            <a:off x="4498207" y="3435665"/>
            <a:ext cx="395897" cy="466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6F3D495-78DF-44AC-8736-1D47B46B21F5}"/>
              </a:ext>
            </a:extLst>
          </p:cNvPr>
          <p:cNvCxnSpPr>
            <a:cxnSpLocks/>
          </p:cNvCxnSpPr>
          <p:nvPr/>
        </p:nvCxnSpPr>
        <p:spPr>
          <a:xfrm flipV="1">
            <a:off x="4858147" y="2423526"/>
            <a:ext cx="0" cy="20201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2540268-F6DD-2A29-9C43-3E7853B28324}"/>
              </a:ext>
            </a:extLst>
          </p:cNvPr>
          <p:cNvSpPr txBox="1"/>
          <p:nvPr/>
        </p:nvSpPr>
        <p:spPr>
          <a:xfrm>
            <a:off x="5182055" y="2256303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8775" marR="0" lvl="0" indent="-3587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8775" algn="l"/>
              </a:tabLst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1. What is an Agent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2398061C-8069-9781-6121-293C6414E179}"/>
              </a:ext>
            </a:extLst>
          </p:cNvPr>
          <p:cNvCxnSpPr/>
          <p:nvPr/>
        </p:nvCxnSpPr>
        <p:spPr>
          <a:xfrm>
            <a:off x="4858153" y="2439903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E3FFA14-1CA7-6998-1177-52F56D27E9D2}"/>
              </a:ext>
            </a:extLst>
          </p:cNvPr>
          <p:cNvCxnSpPr/>
          <p:nvPr/>
        </p:nvCxnSpPr>
        <p:spPr>
          <a:xfrm>
            <a:off x="4858153" y="3441809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FEDED5A-83C1-4F8D-742B-55FEE2EADB45}"/>
              </a:ext>
            </a:extLst>
          </p:cNvPr>
          <p:cNvCxnSpPr/>
          <p:nvPr/>
        </p:nvCxnSpPr>
        <p:spPr>
          <a:xfrm>
            <a:off x="4858153" y="4443715"/>
            <a:ext cx="39589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247BF8D-83EE-068D-6E22-5C0D91A32887}"/>
              </a:ext>
            </a:extLst>
          </p:cNvPr>
          <p:cNvSpPr txBox="1"/>
          <p:nvPr/>
        </p:nvSpPr>
        <p:spPr>
          <a:xfrm>
            <a:off x="5254050" y="4253959"/>
            <a:ext cx="6236793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447675" marR="0" lvl="0" indent="-447675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Agent Skills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33E3B6-8085-9545-5B27-87DAF0D0196C}"/>
              </a:ext>
            </a:extLst>
          </p:cNvPr>
          <p:cNvSpPr txBox="1"/>
          <p:nvPr/>
        </p:nvSpPr>
        <p:spPr>
          <a:xfrm>
            <a:off x="5226662" y="3276134"/>
            <a:ext cx="6147578" cy="378093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357188" marR="0" lvl="0" indent="-357188" algn="just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kumimoji="0" lang="en-US" altLang="zh-CN" sz="1800" b="1" i="0" u="none" strike="noStrike" kern="1200" cap="none" spc="189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ReAct</a:t>
            </a:r>
            <a:r>
              <a:rPr kumimoji="0" lang="en-US" altLang="zh-CN" sz="1800" b="1" i="0" u="none" strike="noStrike" kern="1200" cap="none" spc="189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Paradigm</a:t>
            </a:r>
            <a:endParaRPr kumimoji="0" lang="zh-CN" altLang="en-US" sz="1800" b="1" i="0" u="none" strike="noStrike" kern="1200" cap="none" spc="189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008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Rowan Theme">
  <a:themeElements>
    <a:clrScheme name="Rowan Color Theme 3">
      <a:dk1>
        <a:srgbClr val="59280F"/>
      </a:dk1>
      <a:lt1>
        <a:srgbClr val="F1F2E3"/>
      </a:lt1>
      <a:dk2>
        <a:srgbClr val="59280F"/>
      </a:dk2>
      <a:lt2>
        <a:srgbClr val="F2E6C4"/>
      </a:lt2>
      <a:accent1>
        <a:srgbClr val="FFBF21"/>
      </a:accent1>
      <a:accent2>
        <a:srgbClr val="D4971F"/>
      </a:accent2>
      <a:accent3>
        <a:srgbClr val="DE7C0F"/>
      </a:accent3>
      <a:accent4>
        <a:srgbClr val="D2CCB3"/>
      </a:accent4>
      <a:accent5>
        <a:srgbClr val="88431E"/>
      </a:accent5>
      <a:accent6>
        <a:srgbClr val="AD7C59"/>
      </a:accent6>
      <a:hlink>
        <a:srgbClr val="0044C9"/>
      </a:hlink>
      <a:folHlink>
        <a:srgbClr val="000059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owan Theme" id="{919F1DFC-F4F6-4A41-A924-449B9F6BA4A5}" vid="{539CFBDE-4FAA-244A-831F-1121501E68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8653EC3F3F6E498475A058C1196152" ma:contentTypeVersion="3" ma:contentTypeDescription="Create a new document." ma:contentTypeScope="" ma:versionID="a727b653ee2dd256820dcf463aabd3a5">
  <xsd:schema xmlns:xsd="http://www.w3.org/2001/XMLSchema" xmlns:xs="http://www.w3.org/2001/XMLSchema" xmlns:p="http://schemas.microsoft.com/office/2006/metadata/properties" xmlns:ns2="8dc7a14d-7234-45df-83f8-2375b74fe710" targetNamespace="http://schemas.microsoft.com/office/2006/metadata/properties" ma:root="true" ma:fieldsID="acc3260094a6f48c672e1c63019ec973" ns2:_="">
    <xsd:import namespace="8dc7a14d-7234-45df-83f8-2375b74fe7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c7a14d-7234-45df-83f8-2375b74fe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4D0B11-C344-4D92-800D-E1CEE47138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c7a14d-7234-45df-83f8-2375b74fe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9DEB8F-1B6F-415F-B48B-2537331794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B8B263-5D51-482B-A691-1F8DB8040F00}">
  <ds:schemaRefs>
    <ds:schemaRef ds:uri="8dc7a14d-7234-45df-83f8-2375b74fe71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35</Slides>
  <Notes>10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Rowan Theme</vt:lpstr>
      <vt:lpstr>Prompt Engineering for Beginners</vt:lpstr>
      <vt:lpstr>PowerPoint Presentation</vt:lpstr>
      <vt:lpstr>As we’ve learned…</vt:lpstr>
      <vt:lpstr>Pop Quiz 1– What Does an LLM Need to Answer?</vt:lpstr>
      <vt:lpstr>PowerPoint Presentation</vt:lpstr>
      <vt:lpstr>Pop Quiz 2– What is an LLM Workflow?</vt:lpstr>
      <vt:lpstr>LLM Agents</vt:lpstr>
      <vt:lpstr>Agent Loop</vt:lpstr>
      <vt:lpstr>PowerPoint Presentation</vt:lpstr>
      <vt:lpstr>Agent Loop</vt:lpstr>
      <vt:lpstr>Agent Loop</vt:lpstr>
      <vt:lpstr>Agent Loop</vt:lpstr>
      <vt:lpstr>Agent Loop</vt:lpstr>
      <vt:lpstr>ReAct Paradigm</vt:lpstr>
      <vt:lpstr>ReAct Paradigm</vt:lpstr>
      <vt:lpstr>ReAct Paradigm</vt:lpstr>
      <vt:lpstr>ReAct Paradigm</vt:lpstr>
      <vt:lpstr>ReAct Paradigm</vt:lpstr>
      <vt:lpstr>ReAct Paradigm</vt:lpstr>
      <vt:lpstr>ReAct Paradigm</vt:lpstr>
      <vt:lpstr>PowerPoint Presentation</vt:lpstr>
      <vt:lpstr>Agent Skills</vt:lpstr>
      <vt:lpstr>Agent Skills</vt:lpstr>
      <vt:lpstr>Agent Skills</vt:lpstr>
      <vt:lpstr>Agent Skills</vt:lpstr>
      <vt:lpstr>Agent Skills</vt:lpstr>
      <vt:lpstr>Agent Skills</vt:lpstr>
      <vt:lpstr>Retrieval Augmented Generation (RAG)</vt:lpstr>
      <vt:lpstr>RAG</vt:lpstr>
      <vt:lpstr>RAG</vt:lpstr>
      <vt:lpstr>RAG</vt:lpstr>
      <vt:lpstr>RAG</vt:lpstr>
      <vt:lpstr>RAG</vt:lpstr>
      <vt:lpstr>Project: GUIDE-AI</vt:lpstr>
      <vt:lpstr>Project: GUIDE-AI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Gina Tang</dc:creator>
  <cp:keywords/>
  <dc:description>generated using python-pptx</dc:description>
  <cp:revision>8</cp:revision>
  <dcterms:created xsi:type="dcterms:W3CDTF">2013-01-27T09:14:16Z</dcterms:created>
  <dcterms:modified xsi:type="dcterms:W3CDTF">2026-07-27T03:47:14Z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0x010100868653EC3F3F6E498475A058C1196152</vt:lpwstr>
  </property>
  <property fmtid="{D5CDD505-2E9C-101B-9397-08002B2CF9AE}" pid="3" name="xd_ProgID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  <property fmtid="{D5CDD505-2E9C-101B-9397-08002B2CF9AE}" pid="11" name="Order">
    <vt:lpwstr>3500.00000000000</vt:lpwstr>
  </property>
</Properties>
</file>